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67" r:id="rId14"/>
    <p:sldId id="268" r:id="rId15"/>
    <p:sldId id="269" r:id="rId16"/>
    <p:sldId id="272" r:id="rId17"/>
  </p:sldIdLst>
  <p:sldSz cx="12192000" cy="6858000"/>
  <p:notesSz cx="6858000" cy="9144000"/>
  <p:embeddedFontLst>
    <p:embeddedFont>
      <p:font typeface="Bebas Neue" panose="020B0606020202050201" pitchFamily="34" charset="0"/>
      <p:regular r:id="rId19"/>
      <p:bold r:id="rId20"/>
    </p:embeddedFont>
    <p:embeddedFont>
      <p:font typeface="Bebas Neue Book" panose="00000500000000000000" pitchFamily="5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Poppins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eed Qureshi" initials="WQ" lastIdx="1" clrIdx="0">
    <p:extLst>
      <p:ext uri="{19B8F6BF-5375-455C-9EA6-DF929625EA0E}">
        <p15:presenceInfo xmlns:p15="http://schemas.microsoft.com/office/powerpoint/2012/main" userId="a2530c7c2548ee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00"/>
    <a:srgbClr val="0B1B32"/>
    <a:srgbClr val="FFD200"/>
    <a:srgbClr val="8F9FB5"/>
    <a:srgbClr val="76869D"/>
    <a:srgbClr val="FFBD00"/>
    <a:srgbClr val="725F15"/>
    <a:srgbClr val="71611E"/>
    <a:srgbClr val="735F0B"/>
    <a:srgbClr val="A8B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6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2B837CA3-A1D9-46C8-A3F4-27B79CA3151F}"/>
    <pc:docChg chg="modSld">
      <pc:chgData name="Bram Dupont" userId="9042b1d383435627" providerId="LiveId" clId="{2B837CA3-A1D9-46C8-A3F4-27B79CA3151F}" dt="2019-09-23T18:17:27.054" v="8" actId="14100"/>
      <pc:docMkLst>
        <pc:docMk/>
      </pc:docMkLst>
      <pc:sldChg chg="modSp">
        <pc:chgData name="Bram Dupont" userId="9042b1d383435627" providerId="LiveId" clId="{2B837CA3-A1D9-46C8-A3F4-27B79CA3151F}" dt="2019-09-23T18:16:44.090" v="0"/>
        <pc:sldMkLst>
          <pc:docMk/>
          <pc:sldMk cId="1358404457" sldId="262"/>
        </pc:sldMkLst>
        <pc:spChg chg="mod">
          <ac:chgData name="Bram Dupont" userId="9042b1d383435627" providerId="LiveId" clId="{2B837CA3-A1D9-46C8-A3F4-27B79CA3151F}" dt="2019-09-23T18:16:44.090" v="0"/>
          <ac:spMkLst>
            <pc:docMk/>
            <pc:sldMk cId="1358404457" sldId="262"/>
            <ac:spMk id="7" creationId="{174B771A-9545-4C39-A3CD-DB6DC711A814}"/>
          </ac:spMkLst>
        </pc:spChg>
      </pc:sldChg>
      <pc:sldChg chg="modSp">
        <pc:chgData name="Bram Dupont" userId="9042b1d383435627" providerId="LiveId" clId="{2B837CA3-A1D9-46C8-A3F4-27B79CA3151F}" dt="2019-09-23T18:17:08.502" v="4" actId="207"/>
        <pc:sldMkLst>
          <pc:docMk/>
          <pc:sldMk cId="318798781" sldId="263"/>
        </pc:sldMkLst>
        <pc:spChg chg="mod">
          <ac:chgData name="Bram Dupont" userId="9042b1d383435627" providerId="LiveId" clId="{2B837CA3-A1D9-46C8-A3F4-27B79CA3151F}" dt="2019-09-23T18:17:03.825" v="2" actId="207"/>
          <ac:spMkLst>
            <pc:docMk/>
            <pc:sldMk cId="318798781" sldId="263"/>
            <ac:spMk id="8" creationId="{37A004E0-0F19-45B5-ACC1-9FA4F8D0C369}"/>
          </ac:spMkLst>
        </pc:spChg>
        <pc:spChg chg="mod">
          <ac:chgData name="Bram Dupont" userId="9042b1d383435627" providerId="LiveId" clId="{2B837CA3-A1D9-46C8-A3F4-27B79CA3151F}" dt="2019-09-23T18:17:08.502" v="4" actId="207"/>
          <ac:spMkLst>
            <pc:docMk/>
            <pc:sldMk cId="318798781" sldId="263"/>
            <ac:spMk id="11" creationId="{001BDFD5-42AB-4934-ADE2-D57DA9A4FD73}"/>
          </ac:spMkLst>
        </pc:spChg>
      </pc:sldChg>
      <pc:sldChg chg="modSp">
        <pc:chgData name="Bram Dupont" userId="9042b1d383435627" providerId="LiveId" clId="{2B837CA3-A1D9-46C8-A3F4-27B79CA3151F}" dt="2019-09-23T18:17:11.948" v="6"/>
        <pc:sldMkLst>
          <pc:docMk/>
          <pc:sldMk cId="3512178505" sldId="264"/>
        </pc:sldMkLst>
        <pc:spChg chg="mod">
          <ac:chgData name="Bram Dupont" userId="9042b1d383435627" providerId="LiveId" clId="{2B837CA3-A1D9-46C8-A3F4-27B79CA3151F}" dt="2019-09-23T18:17:11.142" v="5" actId="1076"/>
          <ac:spMkLst>
            <pc:docMk/>
            <pc:sldMk cId="3512178505" sldId="264"/>
            <ac:spMk id="8" creationId="{00000000-0000-0000-0000-000000000000}"/>
          </ac:spMkLst>
        </pc:spChg>
        <pc:spChg chg="mod">
          <ac:chgData name="Bram Dupont" userId="9042b1d383435627" providerId="LiveId" clId="{2B837CA3-A1D9-46C8-A3F4-27B79CA3151F}" dt="2019-09-23T18:17:11.948" v="6"/>
          <ac:spMkLst>
            <pc:docMk/>
            <pc:sldMk cId="3512178505" sldId="264"/>
            <ac:spMk id="16" creationId="{46A4FB7C-DAC5-4950-BDD6-D6C348C2E716}"/>
          </ac:spMkLst>
        </pc:spChg>
      </pc:sldChg>
      <pc:sldChg chg="modSp">
        <pc:chgData name="Bram Dupont" userId="9042b1d383435627" providerId="LiveId" clId="{2B837CA3-A1D9-46C8-A3F4-27B79CA3151F}" dt="2019-09-23T18:17:27.054" v="8" actId="14100"/>
        <pc:sldMkLst>
          <pc:docMk/>
          <pc:sldMk cId="3843543997" sldId="266"/>
        </pc:sldMkLst>
        <pc:spChg chg="mod">
          <ac:chgData name="Bram Dupont" userId="9042b1d383435627" providerId="LiveId" clId="{2B837CA3-A1D9-46C8-A3F4-27B79CA3151F}" dt="2019-09-23T18:17:27.054" v="8" actId="14100"/>
          <ac:spMkLst>
            <pc:docMk/>
            <pc:sldMk cId="3843543997" sldId="266"/>
            <ac:spMk id="9" creationId="{370B7E2B-68FB-40B8-8D4C-67F4579E1E7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DAB337A-2174-4C0C-840E-AE0A1C786C0E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1F3863EC-DE6F-4E57-915A-1D9EBEB65A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9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https://unsplash.com/photos/-7ip4yX5P6Q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9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https://pixabay.com/photos/housebuilding-new-building-site-1407499/</a:t>
            </a:r>
          </a:p>
          <a:p>
            <a:r>
              <a:rPr lang="en-US" dirty="0"/>
              <a:t>5. https://unsplash.com/photos/qvBYnMuNJ9A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73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18. https://www.pexels.com/photo/building-construction-building-site-constructing-2469/</a:t>
            </a:r>
          </a:p>
          <a:p>
            <a:r>
              <a:rPr lang="en-US" dirty="0"/>
              <a:t>19. https://pixabay.com/photos/concrete-pump-concrete-concrete-pour-2222450/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26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https://www.mckinsey.com/~/media/McKinsey/Industries/Capital%20Projects%20and%20Infrastructure/Our%20Insights/Reinventing%20construction%20through%20a%20productivity%20revolution/Reinventing-construction-1536x1536_200_Standard.ashx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89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https://www.pexels.com/photo/abstract-architect-architectural-design-art-323645/</a:t>
            </a:r>
          </a:p>
          <a:p>
            <a:r>
              <a:rPr lang="en-US" dirty="0"/>
              <a:t>https://www.pexels.com/photo/home-real-estate-106399/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1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https://unsplash.com/photos/-7ip4yX5P6Q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https://pixabay.com/photos/construction-sign-under-3d-3075498/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40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http://kodeforest.net/wp-demo/construction/product/worker-tools/#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6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https://pixabay.com/photos/housebuilding-new-building-site-1407499/</a:t>
            </a:r>
          </a:p>
          <a:p>
            <a:r>
              <a:rPr lang="en-US" dirty="0"/>
              <a:t>5. https://unsplash.com/photos/qvBYnMuNJ9A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00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http://demos.upperthemes.com/imperio/construction/wp-content/uploads/sites/5/2016/03/3.jpg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82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7. https://www.pexels.com/photo/woman-in-gray-vest-with-yellow-hard-hat-inside-room-209719/</a:t>
            </a:r>
          </a:p>
          <a:p>
            <a:r>
              <a:rPr lang="en-US" dirty="0"/>
              <a:t>8. https://www.pexels.com/photo/man-wearing-white-hard-hat-holding-2-way-radio-1078879/</a:t>
            </a:r>
          </a:p>
          <a:p>
            <a:r>
              <a:rPr lang="en-US" dirty="0"/>
              <a:t>9. https://unsplash.com/photos/VI1UCQe4U4A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58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https://www.pexels.com/photo/man-wearing-white-hard-hat-leaning-on-table-with-sketch-plans-1260309/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12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https://www.pexels.com/photo/two-man-holding-white-paper-1216589/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7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14. https://www.pexels.com/photo/orange-excavator-on-brown-hill-1116035/</a:t>
            </a:r>
          </a:p>
          <a:p>
            <a:r>
              <a:rPr lang="en-US" dirty="0"/>
              <a:t>15. https://pixabay.com/photos/men-onsite-man-construction-worker-8273	</a:t>
            </a:r>
          </a:p>
          <a:p>
            <a:r>
              <a:rPr lang="en-US" dirty="0"/>
              <a:t>17. https://www.pexels.com/photo/silhouette-of-men-in-construction-site-during-sunset-176342/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863EC-DE6F-4E57-915A-1D9EBEB65A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4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D492-D707-4372-9557-A0D331797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17F5AC-30E5-4CED-AC0A-7FAACA012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BFDE2-33D1-4D2F-9799-9E6B4DA5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F83-6946-4690-90A1-FFB11FF86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545B1-2B87-4637-95BB-9E3A326C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6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AC84-3A8D-4AE0-8DBE-894320C1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562D2-608B-4143-B99E-241817A9B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3B430-3C10-452F-8175-6EEC977BE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64C3C-8551-4033-96ED-035140F0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66445-44DA-472F-8A8D-7966FB949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0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6D815D-EBD3-4787-8004-196E55540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A03EA-C8A0-4E8A-A1DD-6ADEFEC5B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7A5EA-7BFB-466E-B41D-5BA0761E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EF9C4-EA2C-4B68-BC61-6590CD27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892BE-290C-4F11-9D08-7A302C858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8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10DF-7D52-498F-83DB-A3F3C5BE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72063-53A1-4317-BEEE-74FE7D2CB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BD7DA-3468-4507-8F67-608B152E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588A0-5196-4C55-9497-8375CFBD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A5E9E-BC2C-437C-926F-37D60A7D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4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C0B42-DBB5-4145-A252-615CC9C17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78EC6-E0A7-4CAE-9B1E-82D14FC99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8128F-2A7A-4E94-92BD-340DD3FF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93044-E552-44AE-9022-359B4C4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D28C7-0EE2-432D-A949-3E8487B5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A6AFE-7355-4A22-B9B9-3485AD55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0249B-1054-493E-B5AB-549AFE7E6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F5FD8-00BB-41FF-9CE6-91B33B58E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08E73-D8BE-49EE-BC2D-0304DC85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DDC22-6819-4B36-8CBC-B2394F7AF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7B301-3674-4E0B-A236-94E9A918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4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452FC-7AD5-4680-AA9F-CF0624A2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4C242-2480-469C-ADAD-8E12DC3D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E1A36-A9A7-4011-87F9-EB54604B5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121C4-9DA5-488A-8802-6329AB6C3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27DDF-8B67-4ED3-BA52-7D7598D37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86FE3-9C7B-4CC6-B266-87A471E2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F6698C-ACFD-416D-8D2F-4EE239FC5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5CA83-C283-4309-9393-42DB7ECF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07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CE46-A61B-4D15-8EB0-863EC509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099BB-4A1C-49A4-AAFA-394FA55D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D8DAC-E79D-4A24-911A-E5ABC24B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AAA37-32E2-480C-B9F6-3DD115F9F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8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6EDAA-3698-4EF4-9937-18C7D734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8BB12-B249-486C-9A37-B12087B2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7FD67-F742-4891-AE15-5CDF5BFF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0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1C02B-2A7F-4C56-92BA-591E76C5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ACF10-2007-4B3D-B1C3-1EE27E477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88E91-EBC0-4CC2-B474-73ECDD86E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CF5B7-7F4B-406A-8244-23D81FEA1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1D861-C463-4032-AC55-0CDA9841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7A32A-727D-4116-84B0-1523BE75C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3334-15FF-428E-A038-8633F504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70B06-8E7E-48F0-B797-0AE5AFFEE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FDE74-885E-4AA8-9B75-D7B55BC73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04E3F-802B-4E67-AF61-00021D46F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B13EC-B9DD-47BC-9B30-A40D05E05835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5967F-22A4-4D76-9DCF-891B1BE1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5A43D-BAA5-4BCC-9FBD-F9C75CF0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148B7-42DF-47A8-A6CD-2D1E76CC3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C85905-11B1-42E0-BE90-17C186C45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7C586-CAFF-42A6-835E-0F7B55000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E6760-A2DE-497A-8995-6B3C813A8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89FB13EC-B9DD-47BC-9B30-A40D05E05835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ED32D-4EEB-4371-A7DC-C549397CE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FA0F1-15F3-4B1D-AF42-586DE7B32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1DD148B7-42DF-47A8-A6CD-2D1E76CC3F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7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34F0EE-D0F6-49B9-863E-A5AB26DD7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-28688" y="-26761"/>
            <a:ext cx="12220688" cy="6911522"/>
          </a:xfrm>
          <a:prstGeom prst="rect">
            <a:avLst/>
          </a:prstGeom>
          <a:solidFill>
            <a:srgbClr val="101F3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52" y="5370519"/>
            <a:ext cx="1856096" cy="1043483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>
            <a:off x="3360916" y="-26761"/>
            <a:ext cx="2259955" cy="2232079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4213412" y="-26761"/>
            <a:ext cx="4768376" cy="4715302"/>
          </a:xfrm>
          <a:prstGeom prst="line">
            <a:avLst/>
          </a:prstGeom>
          <a:ln w="508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6A39B-9C76-4F6B-83EF-E19B9BFE4E19}"/>
              </a:ext>
            </a:extLst>
          </p:cNvPr>
          <p:cNvGrpSpPr/>
          <p:nvPr/>
        </p:nvGrpSpPr>
        <p:grpSpPr>
          <a:xfrm>
            <a:off x="4318262" y="-107044"/>
            <a:ext cx="3572549" cy="1757458"/>
            <a:chOff x="4318262" y="-107044"/>
            <a:chExt cx="3572549" cy="1757458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6067314" y="-80283"/>
              <a:ext cx="1823497" cy="1720847"/>
            </a:xfrm>
            <a:prstGeom prst="line">
              <a:avLst/>
            </a:prstGeom>
            <a:ln w="1270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318262" y="-107044"/>
              <a:ext cx="1820769" cy="1757458"/>
            </a:xfrm>
            <a:prstGeom prst="line">
              <a:avLst/>
            </a:prstGeom>
            <a:ln w="1270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D1A905-A6C8-4A08-99DE-D869C500889A}"/>
              </a:ext>
            </a:extLst>
          </p:cNvPr>
          <p:cNvSpPr txBox="1"/>
          <p:nvPr/>
        </p:nvSpPr>
        <p:spPr>
          <a:xfrm>
            <a:off x="3430046" y="3763614"/>
            <a:ext cx="53319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pc="300" dirty="0">
                <a:solidFill>
                  <a:schemeClr val="bg1"/>
                </a:solidFill>
                <a:latin typeface="Bebas Neue" panose="00000500000000000000" pitchFamily="2" charset="0"/>
              </a:rPr>
              <a:t>SERVICES AND PORTFOLIO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8AB7A-5E35-4861-91CD-4B5F459895CB}"/>
              </a:ext>
            </a:extLst>
          </p:cNvPr>
          <p:cNvSpPr txBox="1"/>
          <p:nvPr/>
        </p:nvSpPr>
        <p:spPr>
          <a:xfrm>
            <a:off x="2199107" y="2359023"/>
            <a:ext cx="773641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spc="600" dirty="0">
                <a:solidFill>
                  <a:schemeClr val="bg1"/>
                </a:solidFill>
                <a:latin typeface="Bebas Neue" panose="00000500000000000000" pitchFamily="2" charset="0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9932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380">
        <p:fade/>
      </p:transition>
    </mc:Choice>
    <mc:Fallback xmlns="">
      <p:transition advTm="5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B5D53C-10AC-48DE-9399-093C4B1BEE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2" y="3364210"/>
            <a:ext cx="4112728" cy="2698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FB8CE-E806-4F69-833D-DE62CC1D3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6"/>
          <a:stretch/>
        </p:blipFill>
        <p:spPr>
          <a:xfrm>
            <a:off x="8150713" y="320081"/>
            <a:ext cx="3630042" cy="2701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63C22-D2F5-4E80-9F34-9046192895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" t="26272" r="28632"/>
          <a:stretch/>
        </p:blipFill>
        <p:spPr>
          <a:xfrm>
            <a:off x="4528352" y="-1"/>
            <a:ext cx="3257623" cy="3021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AF6A7-F82F-4B56-9414-296BC2D11A09}"/>
              </a:ext>
            </a:extLst>
          </p:cNvPr>
          <p:cNvSpPr txBox="1"/>
          <p:nvPr/>
        </p:nvSpPr>
        <p:spPr>
          <a:xfrm>
            <a:off x="8921997" y="3364210"/>
            <a:ext cx="2858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6869D"/>
                </a:solidFill>
                <a:latin typeface="Poppins" panose="00000500000000000000" pitchFamily="2" charset="0"/>
              </a:rPr>
              <a:t>VALUE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6869D"/>
                </a:solidFill>
                <a:latin typeface="Poppins" panose="00000500000000000000" pitchFamily="2" charset="0"/>
              </a:rPr>
              <a:t>OIL AND GAS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6869D"/>
                </a:solidFill>
                <a:latin typeface="Poppins" panose="00000500000000000000" pitchFamily="2" charset="0"/>
              </a:rPr>
              <a:t>NDUSTRIAL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6869D"/>
                </a:solidFill>
                <a:latin typeface="Poppins" panose="00000500000000000000" pitchFamily="2" charset="0"/>
              </a:rPr>
              <a:t>PROCUREMENT AND INSTALLATION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t="2103"/>
          <a:stretch/>
        </p:blipFill>
        <p:spPr>
          <a:xfrm>
            <a:off x="557211" y="2416788"/>
            <a:ext cx="951383" cy="699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6F81C6-812A-4EBE-9ADB-A18B658351FE}"/>
              </a:ext>
            </a:extLst>
          </p:cNvPr>
          <p:cNvGrpSpPr/>
          <p:nvPr/>
        </p:nvGrpSpPr>
        <p:grpSpPr>
          <a:xfrm>
            <a:off x="557212" y="492326"/>
            <a:ext cx="3257623" cy="1741906"/>
            <a:chOff x="557212" y="492326"/>
            <a:chExt cx="3257623" cy="17419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D267FB-4259-40D8-818D-796E59449BCF}"/>
                </a:ext>
              </a:extLst>
            </p:cNvPr>
            <p:cNvSpPr txBox="1"/>
            <p:nvPr/>
          </p:nvSpPr>
          <p:spPr>
            <a:xfrm>
              <a:off x="557212" y="492326"/>
              <a:ext cx="130356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rgbClr val="0B1B32"/>
                  </a:solidFill>
                  <a:latin typeface="Bebas Neue" panose="00000500000000000000" pitchFamily="2" charset="0"/>
                </a:rPr>
                <a:t>OUR</a:t>
              </a:r>
              <a:r>
                <a:rPr lang="en-US" sz="5400" dirty="0">
                  <a:solidFill>
                    <a:srgbClr val="0B1B32"/>
                  </a:solidFill>
                  <a:latin typeface="Bebas Neue" panose="00000500000000000000" pitchFamily="2" charset="0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212" y="1218569"/>
              <a:ext cx="32576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B1B32"/>
                  </a:solidFill>
                  <a:latin typeface="Bebas Neue" panose="00000500000000000000" pitchFamily="2" charset="0"/>
                </a:rPr>
                <a:t>CAPABILITIES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110126-1803-4794-9A91-96DBB393D318}"/>
              </a:ext>
            </a:extLst>
          </p:cNvPr>
          <p:cNvGrpSpPr/>
          <p:nvPr/>
        </p:nvGrpSpPr>
        <p:grpSpPr>
          <a:xfrm>
            <a:off x="557212" y="3253304"/>
            <a:ext cx="3546569" cy="2558372"/>
            <a:chOff x="557212" y="3253304"/>
            <a:chExt cx="3546569" cy="25583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59F0B6-903C-43BC-9AAC-ABCFC17166F8}"/>
                </a:ext>
              </a:extLst>
            </p:cNvPr>
            <p:cNvSpPr txBox="1"/>
            <p:nvPr/>
          </p:nvSpPr>
          <p:spPr>
            <a:xfrm>
              <a:off x="557212" y="4242016"/>
              <a:ext cx="35465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76869D"/>
                  </a:solidFill>
                  <a:latin typeface="Poppins" panose="00000500000000000000" pitchFamily="2" charset="0"/>
                </a:rPr>
                <a:t>TURKNEY CONTRACTING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76869D"/>
                  </a:solidFill>
                  <a:latin typeface="Poppins" panose="00000500000000000000" pitchFamily="2" charset="0"/>
                </a:rPr>
                <a:t>CONSTRUCTION OF ALL TYPES OF BUILDINGS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76869D"/>
                  </a:solidFill>
                  <a:latin typeface="Poppins" panose="00000500000000000000" pitchFamily="2" charset="0"/>
                </a:rPr>
                <a:t>INFRASTRUCTURE AND CIVIL WORKS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76869D"/>
                  </a:solidFill>
                  <a:latin typeface="Poppins" panose="00000500000000000000" pitchFamily="2" charset="0"/>
                </a:rPr>
                <a:t>CONSTRUCTION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D267FB-4259-40D8-818D-796E59449BCF}"/>
                </a:ext>
              </a:extLst>
            </p:cNvPr>
            <p:cNvSpPr txBox="1"/>
            <p:nvPr/>
          </p:nvSpPr>
          <p:spPr>
            <a:xfrm>
              <a:off x="557212" y="3253304"/>
              <a:ext cx="124906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0B1B32"/>
                  </a:solidFill>
                  <a:latin typeface="Bebas Neue" panose="00000500000000000000" pitchFamily="2" charset="0"/>
                </a:rPr>
                <a:t>LIST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141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853">
        <p159:morph option="byObject"/>
      </p:transition>
    </mc:Choice>
    <mc:Fallback xmlns="">
      <p:transition spd="slow" advTm="5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93719"/>
          </a:xfrm>
          <a:prstGeom prst="rect">
            <a:avLst/>
          </a:prstGeom>
          <a:solidFill>
            <a:srgbClr val="FFD20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1E7AB-F40F-44CB-A6EC-700CCA82E1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3" b="32421"/>
          <a:stretch/>
        </p:blipFill>
        <p:spPr>
          <a:xfrm>
            <a:off x="810228" y="5858127"/>
            <a:ext cx="4130544" cy="99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48C715-777D-4884-A300-07546720D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9"/>
          <a:stretch/>
        </p:blipFill>
        <p:spPr>
          <a:xfrm>
            <a:off x="717631" y="0"/>
            <a:ext cx="4154708" cy="12847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A9EADD-1058-42C6-A985-73554E98E826}"/>
              </a:ext>
            </a:extLst>
          </p:cNvPr>
          <p:cNvSpPr txBox="1"/>
          <p:nvPr/>
        </p:nvSpPr>
        <p:spPr>
          <a:xfrm>
            <a:off x="6059500" y="2346095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1B32"/>
                </a:solidFill>
                <a:latin typeface="Poppins" panose="00000500000000000000" pitchFamily="2" charset="0"/>
              </a:rPr>
              <a:t>FAST TRACK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7D947-1585-481B-BF6F-22A46D86D768}"/>
              </a:ext>
            </a:extLst>
          </p:cNvPr>
          <p:cNvSpPr txBox="1"/>
          <p:nvPr/>
        </p:nvSpPr>
        <p:spPr>
          <a:xfrm>
            <a:off x="6602709" y="4371527"/>
            <a:ext cx="240803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B1B32"/>
                </a:solidFill>
                <a:latin typeface="Poppins" panose="00000500000000000000" pitchFamily="2" charset="0"/>
              </a:rPr>
              <a:t>97%</a:t>
            </a:r>
            <a:endParaRPr lang="en-US" sz="1200" b="1" dirty="0">
              <a:solidFill>
                <a:srgbClr val="0B1B32"/>
              </a:solidFill>
              <a:latin typeface="Poppins" panose="00000500000000000000" pitchFamily="2" charset="0"/>
            </a:endParaRPr>
          </a:p>
          <a:p>
            <a:r>
              <a:rPr lang="en-US" sz="1050" dirty="0">
                <a:solidFill>
                  <a:srgbClr val="0B1B32"/>
                </a:solidFill>
                <a:latin typeface="Poppins" panose="00000500000000000000" pitchFamily="2" charset="0"/>
              </a:rPr>
              <a:t>WE USE A RISK BASED APPROACH</a:t>
            </a:r>
          </a:p>
          <a:p>
            <a:r>
              <a:rPr lang="en-US" sz="1050" dirty="0">
                <a:solidFill>
                  <a:srgbClr val="0B1B32"/>
                </a:solidFill>
                <a:latin typeface="Poppins" panose="00000500000000000000" pitchFamily="2" charset="0"/>
              </a:rPr>
              <a:t>IN THE PLANNING AND OPERATION</a:t>
            </a:r>
          </a:p>
          <a:p>
            <a:r>
              <a:rPr lang="en-US" sz="1050" dirty="0">
                <a:solidFill>
                  <a:srgbClr val="0B1B32"/>
                </a:solidFill>
                <a:latin typeface="Poppins" panose="00000500000000000000" pitchFamily="2" charset="0"/>
              </a:rPr>
              <a:t>OF OUR PROJECTS SEEKING WAYS </a:t>
            </a:r>
          </a:p>
          <a:p>
            <a:r>
              <a:rPr lang="en-US" sz="1050" dirty="0">
                <a:solidFill>
                  <a:srgbClr val="0B1B32"/>
                </a:solidFill>
                <a:latin typeface="Poppins" panose="00000500000000000000" pitchFamily="2" charset="0"/>
              </a:rPr>
              <a:t>TO ELIIMINATE ACCIDENTS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6F46C-D287-4AA0-A85E-95373BF12E49}"/>
              </a:ext>
            </a:extLst>
          </p:cNvPr>
          <p:cNvSpPr txBox="1"/>
          <p:nvPr/>
        </p:nvSpPr>
        <p:spPr>
          <a:xfrm>
            <a:off x="6659616" y="5356412"/>
            <a:ext cx="23374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B1B32"/>
                </a:solidFill>
                <a:latin typeface="Poppins" panose="00000500000000000000" pitchFamily="2" charset="0"/>
              </a:rPr>
              <a:t>86%</a:t>
            </a:r>
          </a:p>
          <a:p>
            <a:r>
              <a:rPr lang="en-US" sz="1000" dirty="0">
                <a:solidFill>
                  <a:srgbClr val="0B1B32"/>
                </a:solidFill>
                <a:latin typeface="Poppins" panose="00000500000000000000" pitchFamily="2" charset="0"/>
              </a:rPr>
              <a:t>WE ARE COMMITED TO ENSURING </a:t>
            </a:r>
          </a:p>
          <a:p>
            <a:r>
              <a:rPr lang="en-US" sz="1000" dirty="0">
                <a:solidFill>
                  <a:srgbClr val="0B1B32"/>
                </a:solidFill>
                <a:latin typeface="Poppins" panose="00000500000000000000" pitchFamily="2" charset="0"/>
              </a:rPr>
              <a:t>THE HEALTH AND SAFETY OF OUR </a:t>
            </a:r>
          </a:p>
          <a:p>
            <a:r>
              <a:rPr lang="en-US" sz="1000" dirty="0">
                <a:solidFill>
                  <a:srgbClr val="0B1B32"/>
                </a:solidFill>
                <a:latin typeface="Poppins" panose="00000500000000000000" pitchFamily="2" charset="0"/>
              </a:rPr>
              <a:t>WORKFORCE AND PEOPLE</a:t>
            </a:r>
          </a:p>
          <a:p>
            <a:r>
              <a:rPr lang="en-US" sz="1000" dirty="0">
                <a:solidFill>
                  <a:srgbClr val="0B1B32"/>
                </a:solidFill>
                <a:latin typeface="Poppins" panose="00000500000000000000" pitchFamily="2" charset="0"/>
              </a:rPr>
              <a:t>WHO LIVE AND WORK CLOSE</a:t>
            </a:r>
          </a:p>
          <a:p>
            <a:r>
              <a:rPr lang="en-US" sz="1000" dirty="0">
                <a:solidFill>
                  <a:srgbClr val="0B1B32"/>
                </a:solidFill>
                <a:latin typeface="Poppins" panose="00000500000000000000" pitchFamily="2" charset="0"/>
              </a:rPr>
              <a:t>TO OUR PROJECTS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92" y="4507753"/>
            <a:ext cx="1267238" cy="712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92" y="5554194"/>
            <a:ext cx="1267238" cy="7124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1955" y="1473411"/>
            <a:ext cx="4187087" cy="4183184"/>
          </a:xfrm>
          <a:prstGeom prst="rect">
            <a:avLst/>
          </a:prstGeom>
          <a:noFill/>
          <a:ln w="127000">
            <a:solidFill>
              <a:srgbClr val="0B1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4CB394-AF9F-4998-A278-4A5C8B092D99}"/>
              </a:ext>
            </a:extLst>
          </p:cNvPr>
          <p:cNvGrpSpPr/>
          <p:nvPr/>
        </p:nvGrpSpPr>
        <p:grpSpPr>
          <a:xfrm>
            <a:off x="6015958" y="463326"/>
            <a:ext cx="3940502" cy="1947882"/>
            <a:chOff x="6015958" y="463326"/>
            <a:chExt cx="3940502" cy="1947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785459-A90D-4FBC-A240-681CA96910E9}"/>
                </a:ext>
              </a:extLst>
            </p:cNvPr>
            <p:cNvSpPr txBox="1"/>
            <p:nvPr/>
          </p:nvSpPr>
          <p:spPr>
            <a:xfrm>
              <a:off x="6015958" y="463326"/>
              <a:ext cx="394050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0B1B32"/>
                  </a:solidFill>
                  <a:latin typeface="Bebas Neue" panose="00000500000000000000" pitchFamily="2" charset="0"/>
                </a:rPr>
                <a:t>High quality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15958" y="1210879"/>
              <a:ext cx="24833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0B1B32"/>
                  </a:solidFill>
                  <a:latin typeface="Bebas Neue" panose="00000500000000000000" pitchFamily="2" charset="0"/>
                </a:rPr>
                <a:t>service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460C5A-8FE7-4722-BFAB-99CC97D794A8}"/>
              </a:ext>
            </a:extLst>
          </p:cNvPr>
          <p:cNvGrpSpPr/>
          <p:nvPr/>
        </p:nvGrpSpPr>
        <p:grpSpPr>
          <a:xfrm>
            <a:off x="2119015" y="3699879"/>
            <a:ext cx="2438489" cy="1712116"/>
            <a:chOff x="2119015" y="3699879"/>
            <a:chExt cx="2438489" cy="17121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07D4A-05CE-4D91-A758-C222DBFBB315}"/>
                </a:ext>
              </a:extLst>
            </p:cNvPr>
            <p:cNvSpPr txBox="1"/>
            <p:nvPr/>
          </p:nvSpPr>
          <p:spPr>
            <a:xfrm>
              <a:off x="2258477" y="3699879"/>
              <a:ext cx="22990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000" dirty="0">
                  <a:solidFill>
                    <a:srgbClr val="0B1B32"/>
                  </a:solidFill>
                  <a:latin typeface="Bebas Neue" panose="00000500000000000000" pitchFamily="2" charset="0"/>
                </a:rPr>
                <a:t>Building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19015" y="4396332"/>
              <a:ext cx="24384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rgbClr val="0B1B32"/>
                  </a:solidFill>
                  <a:latin typeface="Bebas Neue" panose="00000500000000000000" pitchFamily="2" charset="0"/>
                </a:rPr>
                <a:t>company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59499" y="2648540"/>
            <a:ext cx="447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1B32"/>
                </a:solidFill>
                <a:latin typeface="Poppins" panose="00000500000000000000" pitchFamily="2" charset="0"/>
              </a:rPr>
              <a:t>COMPLETION OUR KEY SPECIALITY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F34D71-0831-4D2E-ABE0-DC9C961ACCFD}"/>
              </a:ext>
            </a:extLst>
          </p:cNvPr>
          <p:cNvCxnSpPr>
            <a:cxnSpLocks/>
          </p:cNvCxnSpPr>
          <p:nvPr/>
        </p:nvCxnSpPr>
        <p:spPr>
          <a:xfrm flipV="1">
            <a:off x="3751259" y="3574836"/>
            <a:ext cx="806245" cy="1"/>
          </a:xfrm>
          <a:prstGeom prst="line">
            <a:avLst/>
          </a:prstGeom>
          <a:ln w="25400">
            <a:solidFill>
              <a:srgbClr val="0B1B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72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682">
        <p159:morph option="byObject"/>
      </p:transition>
    </mc:Choice>
    <mc:Fallback xmlns="">
      <p:transition spd="slow" advTm="5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48EB0-7C0B-4A30-8713-896A9ECED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6095999" y="0"/>
            <a:ext cx="616391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B42D5-4D37-46F9-A3EB-005E16E628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8EE024-C5F3-4A25-896C-1CE240A0FD86}"/>
              </a:ext>
            </a:extLst>
          </p:cNvPr>
          <p:cNvSpPr txBox="1"/>
          <p:nvPr/>
        </p:nvSpPr>
        <p:spPr>
          <a:xfrm>
            <a:off x="1935424" y="1735720"/>
            <a:ext cx="27975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600" dirty="0">
                <a:solidFill>
                  <a:srgbClr val="FFBD00"/>
                </a:solidFill>
                <a:latin typeface="Bebas Neue" panose="00000500000000000000" pitchFamily="2" charset="0"/>
              </a:rPr>
              <a:t>CONCRETE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7B6CCC-2DC5-4330-A256-06E26B6D4CFD}"/>
              </a:ext>
            </a:extLst>
          </p:cNvPr>
          <p:cNvSpPr txBox="1"/>
          <p:nvPr/>
        </p:nvSpPr>
        <p:spPr>
          <a:xfrm>
            <a:off x="6746711" y="4013982"/>
            <a:ext cx="2614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BD00"/>
                </a:solidFill>
                <a:latin typeface="Bebas Neue" panose="00000500000000000000" pitchFamily="2" charset="0"/>
              </a:rPr>
              <a:t>CONCRETE EXPERTS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B7E2B-68FB-40B8-8D4C-67F4579E1E73}"/>
              </a:ext>
            </a:extLst>
          </p:cNvPr>
          <p:cNvSpPr txBox="1"/>
          <p:nvPr/>
        </p:nvSpPr>
        <p:spPr>
          <a:xfrm>
            <a:off x="6746711" y="4598757"/>
            <a:ext cx="459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</a:rPr>
              <a:t>WE ARE FULLY DEDICATED TO DELIVERING OUR OBJECTIVES THROUGH THE MOST EFFICIENT USE OF RESOURCES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2417" y="2475099"/>
            <a:ext cx="18405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pc="300" dirty="0">
                <a:solidFill>
                  <a:srgbClr val="FFBD00"/>
                </a:solidFill>
                <a:latin typeface="Bebas Neue" panose="00000500000000000000" pitchFamily="2" charset="0"/>
              </a:rPr>
              <a:t>WORK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5702" y="954448"/>
            <a:ext cx="4084056" cy="4074289"/>
          </a:xfrm>
          <a:prstGeom prst="rect">
            <a:avLst/>
          </a:prstGeom>
          <a:noFill/>
          <a:ln w="127000">
            <a:solidFill>
              <a:srgbClr val="FF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" y="1208675"/>
            <a:ext cx="1083140" cy="6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3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4550">
        <p159:morph option="byObject"/>
      </p:transition>
    </mc:Choice>
    <mc:Fallback xmlns="">
      <p:transition spd="slow" advTm="45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BD99C-2EC2-4ED6-A6B8-22F3CEC3D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3" t="24333" r="29588" b="41000"/>
          <a:stretch/>
        </p:blipFill>
        <p:spPr>
          <a:xfrm>
            <a:off x="7202905" y="0"/>
            <a:ext cx="498909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4F5698-8281-4E4C-ACEF-2323C212ADFC}"/>
              </a:ext>
            </a:extLst>
          </p:cNvPr>
          <p:cNvSpPr/>
          <p:nvPr/>
        </p:nvSpPr>
        <p:spPr>
          <a:xfrm>
            <a:off x="0" y="0"/>
            <a:ext cx="72029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0F242-3FBD-4F72-ABED-9E726B156022}"/>
              </a:ext>
            </a:extLst>
          </p:cNvPr>
          <p:cNvSpPr txBox="1"/>
          <p:nvPr/>
        </p:nvSpPr>
        <p:spPr>
          <a:xfrm>
            <a:off x="411480" y="4284256"/>
            <a:ext cx="53751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WE SPECIALIZE IN COMPLEX AND PRESTIGIOUS</a:t>
            </a:r>
          </a:p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CONTRUCTION AND INFRASTRUCTURE PROJECTS</a:t>
            </a:r>
          </a:p>
          <a:p>
            <a:endParaRPr lang="en-US" sz="1600" dirty="0">
              <a:solidFill>
                <a:srgbClr val="8F9FB5"/>
              </a:solidFill>
              <a:latin typeface="Poppins" panose="00000500000000000000" pitchFamily="2" charset="0"/>
            </a:endParaRPr>
          </a:p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OUR PORTFOLIO INCLUDES SOME THE REGION’S</a:t>
            </a:r>
          </a:p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MOST ICONIC LANDMARKS, FROM SUPER HIGH-RISE</a:t>
            </a:r>
          </a:p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LUXURY DEVELOPMENTS, TO FIVE STAR HOTELS, </a:t>
            </a:r>
          </a:p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HOSPITALS AND INTRICATELY SOPHISTICATED</a:t>
            </a:r>
          </a:p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SMART BUILDINGS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411480" y="511641"/>
            <a:ext cx="3235682" cy="3145960"/>
          </a:xfrm>
          <a:prstGeom prst="rect">
            <a:avLst/>
          </a:prstGeom>
          <a:noFill/>
          <a:ln w="127000">
            <a:solidFill>
              <a:srgbClr val="FF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93" y="207174"/>
            <a:ext cx="1083140" cy="6089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6D224D-A71B-4E75-A963-1C1E68709E27}"/>
              </a:ext>
            </a:extLst>
          </p:cNvPr>
          <p:cNvCxnSpPr>
            <a:cxnSpLocks/>
          </p:cNvCxnSpPr>
          <p:nvPr/>
        </p:nvCxnSpPr>
        <p:spPr>
          <a:xfrm>
            <a:off x="2747781" y="1657078"/>
            <a:ext cx="597595" cy="0"/>
          </a:xfrm>
          <a:prstGeom prst="line">
            <a:avLst/>
          </a:prstGeom>
          <a:ln w="53975">
            <a:solidFill>
              <a:srgbClr val="FF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F725D6-C169-4469-BCD5-63916CA94F69}"/>
              </a:ext>
            </a:extLst>
          </p:cNvPr>
          <p:cNvSpPr txBox="1"/>
          <p:nvPr/>
        </p:nvSpPr>
        <p:spPr>
          <a:xfrm>
            <a:off x="1569679" y="1873879"/>
            <a:ext cx="1875834" cy="1603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6600" b="1" dirty="0">
                <a:solidFill>
                  <a:srgbClr val="FFB900"/>
                </a:solidFill>
                <a:latin typeface="Bebas Neue" panose="00000500000000000000" pitchFamily="2" charset="0"/>
              </a:rPr>
              <a:t>HEAVY</a:t>
            </a:r>
          </a:p>
          <a:p>
            <a:pPr algn="r">
              <a:lnSpc>
                <a:spcPts val="5600"/>
              </a:lnSpc>
            </a:pPr>
            <a:r>
              <a:rPr lang="en-US" sz="6600" b="1" dirty="0">
                <a:solidFill>
                  <a:srgbClr val="FFB900"/>
                </a:solidFill>
                <a:latin typeface="Bebas Neue" panose="00000500000000000000" pitchFamily="2" charset="0"/>
              </a:rPr>
              <a:t>CIVIL</a:t>
            </a:r>
            <a:endParaRPr lang="en-US" sz="5400" b="1" dirty="0">
              <a:solidFill>
                <a:srgbClr val="FFB90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40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4732">
        <p159:morph option="byObject"/>
      </p:transition>
    </mc:Choice>
    <mc:Fallback xmlns="">
      <p:transition spd="slow" advTm="4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7F9A18-41EB-451D-BFEB-9D3C1332EB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8" t="-4811" r="28487" b="-1"/>
          <a:stretch/>
        </p:blipFill>
        <p:spPr>
          <a:xfrm>
            <a:off x="7040879" y="295498"/>
            <a:ext cx="3579729" cy="513514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6A2195-DAD9-430F-A1B7-827B8EA2EC8D}"/>
              </a:ext>
            </a:extLst>
          </p:cNvPr>
          <p:cNvSpPr/>
          <p:nvPr/>
        </p:nvSpPr>
        <p:spPr>
          <a:xfrm>
            <a:off x="6232357" y="0"/>
            <a:ext cx="5959643" cy="6857999"/>
          </a:xfrm>
          <a:custGeom>
            <a:avLst/>
            <a:gdLst>
              <a:gd name="connsiteX0" fmla="*/ 0 w 5959643"/>
              <a:gd name="connsiteY0" fmla="*/ 0 h 6857999"/>
              <a:gd name="connsiteX1" fmla="*/ 5959643 w 5959643"/>
              <a:gd name="connsiteY1" fmla="*/ 0 h 6857999"/>
              <a:gd name="connsiteX2" fmla="*/ 5959643 w 5959643"/>
              <a:gd name="connsiteY2" fmla="*/ 6857999 h 6857999"/>
              <a:gd name="connsiteX3" fmla="*/ 0 w 5959643"/>
              <a:gd name="connsiteY3" fmla="*/ 6857999 h 6857999"/>
              <a:gd name="connsiteX4" fmla="*/ 0 w 5959643"/>
              <a:gd name="connsiteY4" fmla="*/ 0 h 6857999"/>
              <a:gd name="connsiteX5" fmla="*/ 808522 w 5959643"/>
              <a:gd name="connsiteY5" fmla="*/ 518615 h 6857999"/>
              <a:gd name="connsiteX6" fmla="*/ 808522 w 5959643"/>
              <a:gd name="connsiteY6" fmla="*/ 5430644 h 6857999"/>
              <a:gd name="connsiteX7" fmla="*/ 4388251 w 5959643"/>
              <a:gd name="connsiteY7" fmla="*/ 5430644 h 6857999"/>
              <a:gd name="connsiteX8" fmla="*/ 4388251 w 5959643"/>
              <a:gd name="connsiteY8" fmla="*/ 518615 h 6857999"/>
              <a:gd name="connsiteX9" fmla="*/ 808522 w 5959643"/>
              <a:gd name="connsiteY9" fmla="*/ 5186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9643" h="6857999">
                <a:moveTo>
                  <a:pt x="0" y="0"/>
                </a:moveTo>
                <a:lnTo>
                  <a:pt x="5959643" y="0"/>
                </a:lnTo>
                <a:lnTo>
                  <a:pt x="5959643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808522" y="518615"/>
                </a:moveTo>
                <a:lnTo>
                  <a:pt x="808522" y="5430644"/>
                </a:lnTo>
                <a:lnTo>
                  <a:pt x="4388251" y="5430644"/>
                </a:lnTo>
                <a:lnTo>
                  <a:pt x="4388251" y="518615"/>
                </a:lnTo>
                <a:lnTo>
                  <a:pt x="808522" y="5186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{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232358" cy="6858000"/>
          </a:xfrm>
          <a:prstGeom prst="rect">
            <a:avLst/>
          </a:prstGeom>
          <a:solidFill>
            <a:srgbClr val="FFB900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48BFA-6BE7-40A7-AA2C-43BA16D5C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4309" r="41866" b="6475"/>
          <a:stretch/>
        </p:blipFill>
        <p:spPr>
          <a:xfrm>
            <a:off x="1555227" y="465926"/>
            <a:ext cx="3683091" cy="5040875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DB4C1C4-4FE1-4E90-A23F-99755E20CD72}"/>
              </a:ext>
            </a:extLst>
          </p:cNvPr>
          <p:cNvSpPr/>
          <p:nvPr/>
        </p:nvSpPr>
        <p:spPr>
          <a:xfrm flipH="1">
            <a:off x="-19469" y="0"/>
            <a:ext cx="5959642" cy="6857999"/>
          </a:xfrm>
          <a:custGeom>
            <a:avLst/>
            <a:gdLst>
              <a:gd name="connsiteX0" fmla="*/ 0 w 5959643"/>
              <a:gd name="connsiteY0" fmla="*/ 0 h 6857999"/>
              <a:gd name="connsiteX1" fmla="*/ 5959643 w 5959643"/>
              <a:gd name="connsiteY1" fmla="*/ 0 h 6857999"/>
              <a:gd name="connsiteX2" fmla="*/ 5959643 w 5959643"/>
              <a:gd name="connsiteY2" fmla="*/ 6857999 h 6857999"/>
              <a:gd name="connsiteX3" fmla="*/ 0 w 5959643"/>
              <a:gd name="connsiteY3" fmla="*/ 6857999 h 6857999"/>
              <a:gd name="connsiteX4" fmla="*/ 0 w 5959643"/>
              <a:gd name="connsiteY4" fmla="*/ 0 h 6857999"/>
              <a:gd name="connsiteX5" fmla="*/ 808522 w 5959643"/>
              <a:gd name="connsiteY5" fmla="*/ 518615 h 6857999"/>
              <a:gd name="connsiteX6" fmla="*/ 808522 w 5959643"/>
              <a:gd name="connsiteY6" fmla="*/ 5430644 h 6857999"/>
              <a:gd name="connsiteX7" fmla="*/ 4388251 w 5959643"/>
              <a:gd name="connsiteY7" fmla="*/ 5430644 h 6857999"/>
              <a:gd name="connsiteX8" fmla="*/ 4388251 w 5959643"/>
              <a:gd name="connsiteY8" fmla="*/ 518615 h 6857999"/>
              <a:gd name="connsiteX9" fmla="*/ 808522 w 5959643"/>
              <a:gd name="connsiteY9" fmla="*/ 51861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59643" h="6857999">
                <a:moveTo>
                  <a:pt x="0" y="0"/>
                </a:moveTo>
                <a:lnTo>
                  <a:pt x="5959643" y="0"/>
                </a:lnTo>
                <a:lnTo>
                  <a:pt x="5959643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808522" y="518615"/>
                </a:moveTo>
                <a:lnTo>
                  <a:pt x="808522" y="5430644"/>
                </a:lnTo>
                <a:lnTo>
                  <a:pt x="4388251" y="5430644"/>
                </a:lnTo>
                <a:lnTo>
                  <a:pt x="4388251" y="518615"/>
                </a:lnTo>
                <a:lnTo>
                  <a:pt x="808522" y="518615"/>
                </a:lnTo>
                <a:close/>
              </a:path>
            </a:pathLst>
          </a:cu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{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C0716-21C9-4D49-8A2E-47ADFD3574CD}"/>
              </a:ext>
            </a:extLst>
          </p:cNvPr>
          <p:cNvSpPr txBox="1"/>
          <p:nvPr/>
        </p:nvSpPr>
        <p:spPr>
          <a:xfrm>
            <a:off x="311290" y="739413"/>
            <a:ext cx="21259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B1B32"/>
                </a:solidFill>
                <a:latin typeface="Poppins" panose="00000500000000000000" pitchFamily="2" charset="0"/>
              </a:rPr>
              <a:t>FROM </a:t>
            </a:r>
          </a:p>
          <a:p>
            <a:r>
              <a:rPr lang="en-US" sz="4800" dirty="0">
                <a:solidFill>
                  <a:srgbClr val="0B1B32"/>
                </a:solidFill>
                <a:latin typeface="Poppins" panose="000005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C62DB-012D-428B-B206-6BE908B5C431}"/>
              </a:ext>
            </a:extLst>
          </p:cNvPr>
          <p:cNvSpPr txBox="1"/>
          <p:nvPr/>
        </p:nvSpPr>
        <p:spPr>
          <a:xfrm>
            <a:off x="785324" y="5584725"/>
            <a:ext cx="4661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Poppins" panose="00000500000000000000" pitchFamily="2" charset="0"/>
              </a:rPr>
              <a:t>With Our Continued Commitment To</a:t>
            </a:r>
          </a:p>
          <a:p>
            <a:pPr algn="r"/>
            <a:r>
              <a:rPr lang="en-US" sz="1400" dirty="0">
                <a:latin typeface="Poppins" panose="00000500000000000000" pitchFamily="2" charset="0"/>
              </a:rPr>
              <a:t>Development And Change, We Look </a:t>
            </a:r>
          </a:p>
          <a:p>
            <a:pPr algn="r"/>
            <a:r>
              <a:rPr lang="en-US" sz="1400" dirty="0">
                <a:latin typeface="Poppins" panose="00000500000000000000" pitchFamily="2" charset="0"/>
              </a:rPr>
              <a:t>Forward To The Future And </a:t>
            </a:r>
          </a:p>
          <a:p>
            <a:pPr algn="r"/>
            <a:r>
              <a:rPr lang="en-US" sz="1400" dirty="0">
                <a:latin typeface="Poppins" panose="00000500000000000000" pitchFamily="2" charset="0"/>
              </a:rPr>
              <a:t>All The Challenges And Opportunities</a:t>
            </a:r>
          </a:p>
          <a:p>
            <a:pPr algn="r"/>
            <a:r>
              <a:rPr lang="en-US" sz="1400" dirty="0">
                <a:latin typeface="Poppins" panose="00000500000000000000" pitchFamily="2" charset="0"/>
              </a:rPr>
              <a:t>That It Will Offer.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0E8C7-C7A2-4994-B2F7-9E75F5B37B97}"/>
              </a:ext>
            </a:extLst>
          </p:cNvPr>
          <p:cNvSpPr txBox="1"/>
          <p:nvPr/>
        </p:nvSpPr>
        <p:spPr>
          <a:xfrm>
            <a:off x="7040879" y="5821156"/>
            <a:ext cx="1951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B1B32"/>
                </a:solidFill>
                <a:latin typeface="Poppins" panose="00000500000000000000" pitchFamily="2" charset="0"/>
              </a:rPr>
              <a:t>HOUSE</a:t>
            </a:r>
          </a:p>
        </p:txBody>
      </p:sp>
      <p:sp>
        <p:nvSpPr>
          <p:cNvPr id="9" name="Rectangle 8"/>
          <p:cNvSpPr/>
          <p:nvPr/>
        </p:nvSpPr>
        <p:spPr>
          <a:xfrm>
            <a:off x="4053840" y="-299258"/>
            <a:ext cx="4084320" cy="2995629"/>
          </a:xfrm>
          <a:prstGeom prst="rect">
            <a:avLst/>
          </a:prstGeom>
          <a:noFill/>
          <a:ln w="127000">
            <a:solidFill>
              <a:srgbClr val="0B1B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197" y="4525327"/>
            <a:ext cx="1610333" cy="90531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7196724" y="6550135"/>
            <a:ext cx="941436" cy="0"/>
          </a:xfrm>
          <a:prstGeom prst="line">
            <a:avLst/>
          </a:prstGeom>
          <a:ln w="76200">
            <a:solidFill>
              <a:srgbClr val="FF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40E8C7-C7A2-4994-B2F7-9E75F5B37B97}"/>
              </a:ext>
            </a:extLst>
          </p:cNvPr>
          <p:cNvSpPr txBox="1"/>
          <p:nvPr/>
        </p:nvSpPr>
        <p:spPr>
          <a:xfrm>
            <a:off x="346416" y="1345393"/>
            <a:ext cx="2685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B1B32"/>
                </a:solidFill>
                <a:latin typeface="Poppins" panose="00000500000000000000" pitchFamily="2" charset="0"/>
              </a:rPr>
              <a:t>SKETCH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40E8C7-C7A2-4994-B2F7-9E75F5B37B97}"/>
              </a:ext>
            </a:extLst>
          </p:cNvPr>
          <p:cNvSpPr txBox="1"/>
          <p:nvPr/>
        </p:nvSpPr>
        <p:spPr>
          <a:xfrm>
            <a:off x="346416" y="1964424"/>
            <a:ext cx="3275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B1B32"/>
                </a:solidFill>
                <a:latin typeface="Poppins" panose="00000500000000000000" pitchFamily="2" charset="0"/>
              </a:rPr>
              <a:t>TO HOUSE</a:t>
            </a:r>
          </a:p>
        </p:txBody>
      </p:sp>
    </p:spTree>
    <p:extLst>
      <p:ext uri="{BB962C8B-B14F-4D97-AF65-F5344CB8AC3E}">
        <p14:creationId xmlns:p14="http://schemas.microsoft.com/office/powerpoint/2010/main" val="3231084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582">
        <p159:morph option="byObject"/>
      </p:transition>
    </mc:Choice>
    <mc:Fallback xmlns="">
      <p:transition spd="slow" advTm="5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EA541-289D-4493-A52E-61C21D6BAB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91" y="1"/>
            <a:ext cx="3608896" cy="3428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686F3-D430-48C5-87A1-73C464D276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9483" r="6238" b="18354"/>
          <a:stretch/>
        </p:blipFill>
        <p:spPr>
          <a:xfrm>
            <a:off x="0" y="0"/>
            <a:ext cx="325334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259D7C-EFE5-44FA-B44A-3B539E9EDE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41" y="3429001"/>
            <a:ext cx="3596346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3206B-5EE0-4E3A-B2D3-9D61621C32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8" t="31507" r="10588"/>
          <a:stretch/>
        </p:blipFill>
        <p:spPr>
          <a:xfrm>
            <a:off x="0" y="3429001"/>
            <a:ext cx="3253341" cy="3428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D70B79-1701-4646-8A1E-8C2EC6C20310}"/>
              </a:ext>
            </a:extLst>
          </p:cNvPr>
          <p:cNvSpPr txBox="1"/>
          <p:nvPr/>
        </p:nvSpPr>
        <p:spPr>
          <a:xfrm>
            <a:off x="7514319" y="2655062"/>
            <a:ext cx="3658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F9FB5"/>
                </a:solidFill>
                <a:latin typeface="Poppins" panose="00000500000000000000" pitchFamily="2" charset="0"/>
              </a:rPr>
              <a:t>WE INSIST ON MUTUAL RESPECT, COOPERATION AND MUTUAL ENCOURAGEMENT TO ACHIEVE EACH INDIVIDUAL’S POTENTIAL. WE ARE  FULLY DEDICATED TO DELIVERING OUR OBJECTIVES THROUGH THE MOST  EFFICIENT USE OF RESOURCES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14318" y="857690"/>
            <a:ext cx="1440787" cy="6182"/>
          </a:xfrm>
          <a:prstGeom prst="line">
            <a:avLst/>
          </a:prstGeom>
          <a:ln w="38100">
            <a:solidFill>
              <a:srgbClr val="FF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304B53-9A36-4BF8-9A05-E890FF2BA45C}"/>
              </a:ext>
            </a:extLst>
          </p:cNvPr>
          <p:cNvSpPr txBox="1"/>
          <p:nvPr/>
        </p:nvSpPr>
        <p:spPr>
          <a:xfrm>
            <a:off x="7452291" y="1161241"/>
            <a:ext cx="3985386" cy="1603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600"/>
              </a:lnSpc>
            </a:pPr>
            <a:r>
              <a:rPr lang="en-US" sz="6600" b="1" dirty="0">
                <a:solidFill>
                  <a:srgbClr val="0B1B32"/>
                </a:solidFill>
                <a:latin typeface="Bebas Neue" panose="00000500000000000000" pitchFamily="2" charset="0"/>
              </a:rPr>
              <a:t>STEEL </a:t>
            </a:r>
            <a:br>
              <a:rPr lang="en-US" sz="6600" b="1" dirty="0">
                <a:solidFill>
                  <a:srgbClr val="0B1B32"/>
                </a:solidFill>
                <a:latin typeface="Bebas Neue" panose="00000500000000000000" pitchFamily="2" charset="0"/>
              </a:rPr>
            </a:br>
            <a:r>
              <a:rPr lang="en-US" sz="6600" b="1" dirty="0">
                <a:solidFill>
                  <a:srgbClr val="0B1B32"/>
                </a:solidFill>
                <a:latin typeface="Bebas Neue" panose="00000500000000000000" pitchFamily="2" charset="0"/>
              </a:rPr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2922779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452">
        <p159:morph option="byObject"/>
      </p:transition>
    </mc:Choice>
    <mc:Fallback xmlns="">
      <p:transition spd="slow" advTm="5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34F0EE-D0F6-49B9-863E-A5AB26DD7C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1562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-28688" y="-26761"/>
            <a:ext cx="12220687" cy="6911522"/>
          </a:xfrm>
          <a:prstGeom prst="rect">
            <a:avLst/>
          </a:prstGeom>
          <a:solidFill>
            <a:srgbClr val="101F3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35" y="1232944"/>
            <a:ext cx="2936130" cy="165067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28262" y="4629170"/>
            <a:ext cx="2259955" cy="2232079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122435" y="2222981"/>
            <a:ext cx="4768376" cy="4715302"/>
          </a:xfrm>
          <a:prstGeom prst="line">
            <a:avLst/>
          </a:prstGeom>
          <a:ln w="508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0E207C9-EFCE-4A55-9C46-8613F658792D}"/>
              </a:ext>
            </a:extLst>
          </p:cNvPr>
          <p:cNvGrpSpPr/>
          <p:nvPr/>
        </p:nvGrpSpPr>
        <p:grpSpPr>
          <a:xfrm>
            <a:off x="4272501" y="5154064"/>
            <a:ext cx="3594905" cy="1775121"/>
            <a:chOff x="4272501" y="5154064"/>
            <a:chExt cx="3594905" cy="1775121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4272501" y="5208338"/>
              <a:ext cx="1823497" cy="1720847"/>
            </a:xfrm>
            <a:prstGeom prst="line">
              <a:avLst/>
            </a:prstGeom>
            <a:ln w="1270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46637" y="5154064"/>
              <a:ext cx="1820769" cy="1757458"/>
            </a:xfrm>
            <a:prstGeom prst="line">
              <a:avLst/>
            </a:prstGeom>
            <a:ln w="1270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D1A905-A6C8-4A08-99DE-D869C500889A}"/>
              </a:ext>
            </a:extLst>
          </p:cNvPr>
          <p:cNvSpPr txBox="1"/>
          <p:nvPr/>
        </p:nvSpPr>
        <p:spPr>
          <a:xfrm>
            <a:off x="4259600" y="4015625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300" dirty="0">
                <a:solidFill>
                  <a:schemeClr val="bg1"/>
                </a:solidFill>
                <a:latin typeface="Poppins" panose="00000500000000000000" pitchFamily="2" charset="0"/>
              </a:rPr>
              <a:t>PURCHASE AND ENJOY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8AB7A-5E35-4861-91CD-4B5F459895CB}"/>
              </a:ext>
            </a:extLst>
          </p:cNvPr>
          <p:cNvSpPr txBox="1"/>
          <p:nvPr/>
        </p:nvSpPr>
        <p:spPr>
          <a:xfrm>
            <a:off x="4292461" y="2762854"/>
            <a:ext cx="3607078" cy="1179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spc="600" dirty="0">
                <a:solidFill>
                  <a:schemeClr val="bg1"/>
                </a:solidFill>
                <a:latin typeface="Bebas Neue" panose="00000500000000000000" pitchFamily="2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860810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6432">
        <p159:morph option="byObject"/>
      </p:transition>
    </mc:Choice>
    <mc:Fallback xmlns="">
      <p:transition spd="slow" advTm="6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5CA9BE-B8CF-4B8C-AE3D-F3BC50B820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5690" r="6307" b="14673"/>
          <a:stretch/>
        </p:blipFill>
        <p:spPr>
          <a:xfrm flipH="1">
            <a:off x="-44372" y="-1"/>
            <a:ext cx="9739193" cy="68865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24482" y="0"/>
            <a:ext cx="7067518" cy="6858000"/>
          </a:xfrm>
          <a:custGeom>
            <a:avLst/>
            <a:gdLst>
              <a:gd name="connsiteX0" fmla="*/ 0 w 7067518"/>
              <a:gd name="connsiteY0" fmla="*/ 0 h 6858000"/>
              <a:gd name="connsiteX1" fmla="*/ 7067518 w 7067518"/>
              <a:gd name="connsiteY1" fmla="*/ 0 h 6858000"/>
              <a:gd name="connsiteX2" fmla="*/ 7067518 w 7067518"/>
              <a:gd name="connsiteY2" fmla="*/ 6858000 h 6858000"/>
              <a:gd name="connsiteX3" fmla="*/ 0 w 7067518"/>
              <a:gd name="connsiteY3" fmla="*/ 6858000 h 6858000"/>
              <a:gd name="connsiteX4" fmla="*/ 0 w 7067518"/>
              <a:gd name="connsiteY4" fmla="*/ 0 h 6858000"/>
              <a:gd name="connsiteX0" fmla="*/ 3816626 w 7067518"/>
              <a:gd name="connsiteY0" fmla="*/ 66261 h 6858000"/>
              <a:gd name="connsiteX1" fmla="*/ 7067518 w 7067518"/>
              <a:gd name="connsiteY1" fmla="*/ 0 h 6858000"/>
              <a:gd name="connsiteX2" fmla="*/ 7067518 w 7067518"/>
              <a:gd name="connsiteY2" fmla="*/ 6858000 h 6858000"/>
              <a:gd name="connsiteX3" fmla="*/ 0 w 7067518"/>
              <a:gd name="connsiteY3" fmla="*/ 6858000 h 6858000"/>
              <a:gd name="connsiteX4" fmla="*/ 3816626 w 7067518"/>
              <a:gd name="connsiteY4" fmla="*/ 66261 h 6858000"/>
              <a:gd name="connsiteX0" fmla="*/ 3816626 w 7067518"/>
              <a:gd name="connsiteY0" fmla="*/ 0 h 6858000"/>
              <a:gd name="connsiteX1" fmla="*/ 7067518 w 7067518"/>
              <a:gd name="connsiteY1" fmla="*/ 0 h 6858000"/>
              <a:gd name="connsiteX2" fmla="*/ 7067518 w 7067518"/>
              <a:gd name="connsiteY2" fmla="*/ 6858000 h 6858000"/>
              <a:gd name="connsiteX3" fmla="*/ 0 w 7067518"/>
              <a:gd name="connsiteY3" fmla="*/ 6858000 h 6858000"/>
              <a:gd name="connsiteX4" fmla="*/ 3816626 w 706751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67518" h="6858000">
                <a:moveTo>
                  <a:pt x="3816626" y="0"/>
                </a:moveTo>
                <a:lnTo>
                  <a:pt x="7067518" y="0"/>
                </a:lnTo>
                <a:lnTo>
                  <a:pt x="7067518" y="6858000"/>
                </a:lnTo>
                <a:lnTo>
                  <a:pt x="0" y="6858000"/>
                </a:lnTo>
                <a:lnTo>
                  <a:pt x="3816626" y="0"/>
                </a:lnTo>
                <a:close/>
              </a:path>
            </a:pathLst>
          </a:cu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2185" y="0"/>
            <a:ext cx="5124482" cy="6884504"/>
          </a:xfrm>
          <a:custGeom>
            <a:avLst/>
            <a:gdLst>
              <a:gd name="connsiteX0" fmla="*/ 0 w 4987914"/>
              <a:gd name="connsiteY0" fmla="*/ 0 h 6858000"/>
              <a:gd name="connsiteX1" fmla="*/ 4987914 w 4987914"/>
              <a:gd name="connsiteY1" fmla="*/ 0 h 6858000"/>
              <a:gd name="connsiteX2" fmla="*/ 4987914 w 4987914"/>
              <a:gd name="connsiteY2" fmla="*/ 6858000 h 6858000"/>
              <a:gd name="connsiteX3" fmla="*/ 0 w 4987914"/>
              <a:gd name="connsiteY3" fmla="*/ 6858000 h 6858000"/>
              <a:gd name="connsiteX4" fmla="*/ 0 w 4987914"/>
              <a:gd name="connsiteY4" fmla="*/ 0 h 6858000"/>
              <a:gd name="connsiteX0" fmla="*/ 0 w 4987914"/>
              <a:gd name="connsiteY0" fmla="*/ 0 h 6871252"/>
              <a:gd name="connsiteX1" fmla="*/ 4987914 w 4987914"/>
              <a:gd name="connsiteY1" fmla="*/ 0 h 6871252"/>
              <a:gd name="connsiteX2" fmla="*/ 2112193 w 4987914"/>
              <a:gd name="connsiteY2" fmla="*/ 6871252 h 6871252"/>
              <a:gd name="connsiteX3" fmla="*/ 0 w 4987914"/>
              <a:gd name="connsiteY3" fmla="*/ 6858000 h 6871252"/>
              <a:gd name="connsiteX4" fmla="*/ 0 w 4987914"/>
              <a:gd name="connsiteY4" fmla="*/ 0 h 6871252"/>
              <a:gd name="connsiteX0" fmla="*/ 0 w 4987914"/>
              <a:gd name="connsiteY0" fmla="*/ 0 h 6884504"/>
              <a:gd name="connsiteX1" fmla="*/ 4987914 w 4987914"/>
              <a:gd name="connsiteY1" fmla="*/ 0 h 6884504"/>
              <a:gd name="connsiteX2" fmla="*/ 1979672 w 4987914"/>
              <a:gd name="connsiteY2" fmla="*/ 6884504 h 6884504"/>
              <a:gd name="connsiteX3" fmla="*/ 0 w 4987914"/>
              <a:gd name="connsiteY3" fmla="*/ 6858000 h 6884504"/>
              <a:gd name="connsiteX4" fmla="*/ 0 w 4987914"/>
              <a:gd name="connsiteY4" fmla="*/ 0 h 6884504"/>
              <a:gd name="connsiteX0" fmla="*/ 0 w 4987914"/>
              <a:gd name="connsiteY0" fmla="*/ 0 h 6884504"/>
              <a:gd name="connsiteX1" fmla="*/ 4987914 w 4987914"/>
              <a:gd name="connsiteY1" fmla="*/ 0 h 6884504"/>
              <a:gd name="connsiteX2" fmla="*/ 1767637 w 4987914"/>
              <a:gd name="connsiteY2" fmla="*/ 6884504 h 6884504"/>
              <a:gd name="connsiteX3" fmla="*/ 0 w 4987914"/>
              <a:gd name="connsiteY3" fmla="*/ 6858000 h 6884504"/>
              <a:gd name="connsiteX4" fmla="*/ 0 w 4987914"/>
              <a:gd name="connsiteY4" fmla="*/ 0 h 6884504"/>
              <a:gd name="connsiteX0" fmla="*/ 0 w 4987914"/>
              <a:gd name="connsiteY0" fmla="*/ 0 h 6884504"/>
              <a:gd name="connsiteX1" fmla="*/ 4987914 w 4987914"/>
              <a:gd name="connsiteY1" fmla="*/ 0 h 6884504"/>
              <a:gd name="connsiteX2" fmla="*/ 1621863 w 4987914"/>
              <a:gd name="connsiteY2" fmla="*/ 6884504 h 6884504"/>
              <a:gd name="connsiteX3" fmla="*/ 0 w 4987914"/>
              <a:gd name="connsiteY3" fmla="*/ 6858000 h 6884504"/>
              <a:gd name="connsiteX4" fmla="*/ 0 w 4987914"/>
              <a:gd name="connsiteY4" fmla="*/ 0 h 6884504"/>
              <a:gd name="connsiteX0" fmla="*/ 0 w 4987914"/>
              <a:gd name="connsiteY0" fmla="*/ 0 h 6858000"/>
              <a:gd name="connsiteX1" fmla="*/ 4987914 w 4987914"/>
              <a:gd name="connsiteY1" fmla="*/ 0 h 6858000"/>
              <a:gd name="connsiteX2" fmla="*/ 1621863 w 4987914"/>
              <a:gd name="connsiteY2" fmla="*/ 6844748 h 6858000"/>
              <a:gd name="connsiteX3" fmla="*/ 0 w 4987914"/>
              <a:gd name="connsiteY3" fmla="*/ 6858000 h 6858000"/>
              <a:gd name="connsiteX4" fmla="*/ 0 w 4987914"/>
              <a:gd name="connsiteY4" fmla="*/ 0 h 6858000"/>
              <a:gd name="connsiteX0" fmla="*/ 0 w 4987914"/>
              <a:gd name="connsiteY0" fmla="*/ 0 h 6871252"/>
              <a:gd name="connsiteX1" fmla="*/ 4987914 w 4987914"/>
              <a:gd name="connsiteY1" fmla="*/ 0 h 6871252"/>
              <a:gd name="connsiteX2" fmla="*/ 1436332 w 4987914"/>
              <a:gd name="connsiteY2" fmla="*/ 6871252 h 6871252"/>
              <a:gd name="connsiteX3" fmla="*/ 0 w 4987914"/>
              <a:gd name="connsiteY3" fmla="*/ 6858000 h 6871252"/>
              <a:gd name="connsiteX4" fmla="*/ 0 w 4987914"/>
              <a:gd name="connsiteY4" fmla="*/ 0 h 6871252"/>
              <a:gd name="connsiteX0" fmla="*/ 0 w 4987914"/>
              <a:gd name="connsiteY0" fmla="*/ 0 h 6858000"/>
              <a:gd name="connsiteX1" fmla="*/ 4987914 w 4987914"/>
              <a:gd name="connsiteY1" fmla="*/ 0 h 6858000"/>
              <a:gd name="connsiteX2" fmla="*/ 1303811 w 4987914"/>
              <a:gd name="connsiteY2" fmla="*/ 6791739 h 6858000"/>
              <a:gd name="connsiteX3" fmla="*/ 0 w 4987914"/>
              <a:gd name="connsiteY3" fmla="*/ 6858000 h 6858000"/>
              <a:gd name="connsiteX4" fmla="*/ 0 w 4987914"/>
              <a:gd name="connsiteY4" fmla="*/ 0 h 6858000"/>
              <a:gd name="connsiteX0" fmla="*/ 0 w 4987914"/>
              <a:gd name="connsiteY0" fmla="*/ 0 h 6884504"/>
              <a:gd name="connsiteX1" fmla="*/ 4987914 w 4987914"/>
              <a:gd name="connsiteY1" fmla="*/ 0 h 6884504"/>
              <a:gd name="connsiteX2" fmla="*/ 1303811 w 4987914"/>
              <a:gd name="connsiteY2" fmla="*/ 6884504 h 6884504"/>
              <a:gd name="connsiteX3" fmla="*/ 0 w 4987914"/>
              <a:gd name="connsiteY3" fmla="*/ 6858000 h 6884504"/>
              <a:gd name="connsiteX4" fmla="*/ 0 w 4987914"/>
              <a:gd name="connsiteY4" fmla="*/ 0 h 6884504"/>
              <a:gd name="connsiteX0" fmla="*/ 0 w 4987914"/>
              <a:gd name="connsiteY0" fmla="*/ 0 h 6884504"/>
              <a:gd name="connsiteX1" fmla="*/ 4987914 w 4987914"/>
              <a:gd name="connsiteY1" fmla="*/ 0 h 6884504"/>
              <a:gd name="connsiteX2" fmla="*/ 1317063 w 4987914"/>
              <a:gd name="connsiteY2" fmla="*/ 6884504 h 6884504"/>
              <a:gd name="connsiteX3" fmla="*/ 0 w 4987914"/>
              <a:gd name="connsiteY3" fmla="*/ 6858000 h 6884504"/>
              <a:gd name="connsiteX4" fmla="*/ 0 w 4987914"/>
              <a:gd name="connsiteY4" fmla="*/ 0 h 688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7914" h="6884504">
                <a:moveTo>
                  <a:pt x="0" y="0"/>
                </a:moveTo>
                <a:lnTo>
                  <a:pt x="4987914" y="0"/>
                </a:lnTo>
                <a:lnTo>
                  <a:pt x="1317063" y="688450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BD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8541" y="591671"/>
            <a:ext cx="4109373" cy="4220623"/>
          </a:xfrm>
          <a:prstGeom prst="rect">
            <a:avLst/>
          </a:prstGeom>
          <a:noFill/>
          <a:ln w="127000">
            <a:solidFill>
              <a:srgbClr val="101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9974" y="992878"/>
            <a:ext cx="1963999" cy="1603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600"/>
              </a:lnSpc>
            </a:pPr>
            <a:r>
              <a:rPr lang="en-US" sz="6600" b="1" dirty="0">
                <a:solidFill>
                  <a:srgbClr val="0B1B32"/>
                </a:solidFill>
                <a:latin typeface="Bebas Neue" panose="00000500000000000000" pitchFamily="2" charset="0"/>
              </a:rPr>
              <a:t>OUR</a:t>
            </a:r>
          </a:p>
          <a:p>
            <a:pPr>
              <a:lnSpc>
                <a:spcPts val="5600"/>
              </a:lnSpc>
            </a:pPr>
            <a:r>
              <a:rPr lang="en-US" sz="6600" b="1" dirty="0">
                <a:solidFill>
                  <a:srgbClr val="0B1B32"/>
                </a:solidFill>
                <a:latin typeface="Bebas Neue" panose="00000500000000000000" pitchFamily="2" charset="0"/>
              </a:rPr>
              <a:t>VISION</a:t>
            </a:r>
            <a:r>
              <a:rPr lang="en-US" sz="5400" b="1" dirty="0">
                <a:solidFill>
                  <a:srgbClr val="0B1B32"/>
                </a:solidFill>
                <a:latin typeface="Bebas Neue" panose="00000500000000000000" pitchFamily="2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77F83E-6957-41AB-B230-D8A6885399BC}"/>
              </a:ext>
            </a:extLst>
          </p:cNvPr>
          <p:cNvSpPr txBox="1"/>
          <p:nvPr/>
        </p:nvSpPr>
        <p:spPr>
          <a:xfrm>
            <a:off x="8552521" y="1797642"/>
            <a:ext cx="2938625" cy="783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800" b="1" dirty="0">
                <a:latin typeface="Bebas Neue" panose="00000500000000000000" pitchFamily="2" charset="0"/>
              </a:rPr>
              <a:t>WE ACT WITH RELIABILTY,</a:t>
            </a:r>
          </a:p>
          <a:p>
            <a:pPr>
              <a:lnSpc>
                <a:spcPts val="2600"/>
              </a:lnSpc>
            </a:pPr>
            <a:r>
              <a:rPr lang="en-US" sz="2800" b="1" dirty="0">
                <a:latin typeface="Bebas Neue" panose="00000500000000000000" pitchFamily="2" charset="0"/>
              </a:rPr>
              <a:t>HONESTY AND FAIRNESS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52521" y="1317327"/>
            <a:ext cx="221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INTEGRITY 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19" y="3511215"/>
            <a:ext cx="514911" cy="2894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hq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19" y="4848662"/>
            <a:ext cx="514911" cy="2894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F29F1-B321-4A58-8EEC-7876081EE31C}"/>
              </a:ext>
            </a:extLst>
          </p:cNvPr>
          <p:cNvSpPr txBox="1"/>
          <p:nvPr/>
        </p:nvSpPr>
        <p:spPr>
          <a:xfrm>
            <a:off x="7858161" y="4160785"/>
            <a:ext cx="31742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OUR VISION IS TO BE THE LEADING</a:t>
            </a:r>
          </a:p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CONSTURCTION COMPANY </a:t>
            </a:r>
          </a:p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IN OUR CHOSEN MARKETS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30831" y="3677337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Bebas Neue" panose="00000500000000000000" pitchFamily="2" charset="0"/>
              </a:rPr>
              <a:t>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A6CBB-D138-4A5F-B357-217D69A168B1}"/>
              </a:ext>
            </a:extLst>
          </p:cNvPr>
          <p:cNvSpPr txBox="1"/>
          <p:nvPr/>
        </p:nvSpPr>
        <p:spPr>
          <a:xfrm>
            <a:off x="7801802" y="5498231"/>
            <a:ext cx="3230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SOUGHT AFTER POTENTIAL CLIENTS AND EMPLOYEES FOR OUR TRACK RECORD IN RELIABLE EXECUTION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30831" y="5014784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Bebas Neue" panose="00000500000000000000" pitchFamily="2" charset="0"/>
              </a:rPr>
              <a:t>POINT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484927" y="2576051"/>
            <a:ext cx="806245" cy="9833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851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6165">
        <p159:morph option="byObject"/>
      </p:transition>
    </mc:Choice>
    <mc:Fallback xmlns="">
      <p:transition spd="slow" advTm="6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800"/>
            </a:gs>
            <a:gs pos="29000">
              <a:srgbClr val="FFCE00"/>
            </a:gs>
            <a:gs pos="70000">
              <a:srgbClr val="FFBD00"/>
            </a:gs>
            <a:gs pos="83000">
              <a:srgbClr val="FFBD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3B6FD1-5311-43FF-8151-85D294D34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9483" r="-2999" b="15458"/>
          <a:stretch/>
        </p:blipFill>
        <p:spPr>
          <a:xfrm>
            <a:off x="304800" y="342900"/>
            <a:ext cx="7962899" cy="619746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E7C125-DC78-42F8-94AF-95B6E4C0CC1B}"/>
              </a:ext>
            </a:extLst>
          </p:cNvPr>
          <p:cNvSpPr/>
          <p:nvPr/>
        </p:nvSpPr>
        <p:spPr>
          <a:xfrm>
            <a:off x="-2435" y="-19917"/>
            <a:ext cx="12194434" cy="6877917"/>
          </a:xfrm>
          <a:custGeom>
            <a:avLst/>
            <a:gdLst>
              <a:gd name="connsiteX0" fmla="*/ 0 w 12194434"/>
              <a:gd name="connsiteY0" fmla="*/ 0 h 6877917"/>
              <a:gd name="connsiteX1" fmla="*/ 12194434 w 12194434"/>
              <a:gd name="connsiteY1" fmla="*/ 0 h 6877917"/>
              <a:gd name="connsiteX2" fmla="*/ 12194434 w 12194434"/>
              <a:gd name="connsiteY2" fmla="*/ 6877917 h 6877917"/>
              <a:gd name="connsiteX3" fmla="*/ 0 w 12194434"/>
              <a:gd name="connsiteY3" fmla="*/ 6877917 h 6877917"/>
              <a:gd name="connsiteX4" fmla="*/ 0 w 12194434"/>
              <a:gd name="connsiteY4" fmla="*/ 0 h 6877917"/>
              <a:gd name="connsiteX5" fmla="*/ 307234 w 12194434"/>
              <a:gd name="connsiteY5" fmla="*/ 362817 h 6877917"/>
              <a:gd name="connsiteX6" fmla="*/ 307234 w 12194434"/>
              <a:gd name="connsiteY6" fmla="*/ 6560286 h 6877917"/>
              <a:gd name="connsiteX7" fmla="*/ 8054613 w 12194434"/>
              <a:gd name="connsiteY7" fmla="*/ 6560286 h 6877917"/>
              <a:gd name="connsiteX8" fmla="*/ 8054613 w 12194434"/>
              <a:gd name="connsiteY8" fmla="*/ 362817 h 6877917"/>
              <a:gd name="connsiteX9" fmla="*/ 307234 w 12194434"/>
              <a:gd name="connsiteY9" fmla="*/ 362817 h 687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4434" h="6877917">
                <a:moveTo>
                  <a:pt x="0" y="0"/>
                </a:moveTo>
                <a:lnTo>
                  <a:pt x="12194434" y="0"/>
                </a:lnTo>
                <a:lnTo>
                  <a:pt x="12194434" y="6877917"/>
                </a:lnTo>
                <a:lnTo>
                  <a:pt x="0" y="6877917"/>
                </a:lnTo>
                <a:lnTo>
                  <a:pt x="0" y="0"/>
                </a:lnTo>
                <a:close/>
                <a:moveTo>
                  <a:pt x="307234" y="362817"/>
                </a:moveTo>
                <a:lnTo>
                  <a:pt x="307234" y="6560286"/>
                </a:lnTo>
                <a:lnTo>
                  <a:pt x="8054613" y="6560286"/>
                </a:lnTo>
                <a:lnTo>
                  <a:pt x="8054613" y="362817"/>
                </a:lnTo>
                <a:lnTo>
                  <a:pt x="307234" y="362817"/>
                </a:lnTo>
                <a:close/>
              </a:path>
            </a:pathLst>
          </a:custGeom>
          <a:solidFill>
            <a:srgbClr val="FFB9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151326-C84A-46E5-B007-560878814540}"/>
              </a:ext>
            </a:extLst>
          </p:cNvPr>
          <p:cNvSpPr/>
          <p:nvPr/>
        </p:nvSpPr>
        <p:spPr>
          <a:xfrm>
            <a:off x="-16115" y="-9958"/>
            <a:ext cx="12224230" cy="6877917"/>
          </a:xfrm>
          <a:custGeom>
            <a:avLst/>
            <a:gdLst>
              <a:gd name="connsiteX0" fmla="*/ 337032 w 12224230"/>
              <a:gd name="connsiteY0" fmla="*/ 362817 h 6877917"/>
              <a:gd name="connsiteX1" fmla="*/ 337032 w 12224230"/>
              <a:gd name="connsiteY1" fmla="*/ 6515100 h 6877917"/>
              <a:gd name="connsiteX2" fmla="*/ 8037142 w 12224230"/>
              <a:gd name="connsiteY2" fmla="*/ 6515100 h 6877917"/>
              <a:gd name="connsiteX3" fmla="*/ 8037142 w 12224230"/>
              <a:gd name="connsiteY3" fmla="*/ 362817 h 6877917"/>
              <a:gd name="connsiteX4" fmla="*/ 29796 w 12224230"/>
              <a:gd name="connsiteY4" fmla="*/ 0 h 6877917"/>
              <a:gd name="connsiteX5" fmla="*/ 12224230 w 12224230"/>
              <a:gd name="connsiteY5" fmla="*/ 0 h 6877917"/>
              <a:gd name="connsiteX6" fmla="*/ 12224230 w 12224230"/>
              <a:gd name="connsiteY6" fmla="*/ 172404 h 6877917"/>
              <a:gd name="connsiteX7" fmla="*/ 12224230 w 12224230"/>
              <a:gd name="connsiteY7" fmla="*/ 362817 h 6877917"/>
              <a:gd name="connsiteX8" fmla="*/ 12224230 w 12224230"/>
              <a:gd name="connsiteY8" fmla="*/ 6515100 h 6877917"/>
              <a:gd name="connsiteX9" fmla="*/ 12224230 w 12224230"/>
              <a:gd name="connsiteY9" fmla="*/ 6681974 h 6877917"/>
              <a:gd name="connsiteX10" fmla="*/ 12224230 w 12224230"/>
              <a:gd name="connsiteY10" fmla="*/ 6877917 h 6877917"/>
              <a:gd name="connsiteX11" fmla="*/ 29796 w 12224230"/>
              <a:gd name="connsiteY11" fmla="*/ 6877917 h 6877917"/>
              <a:gd name="connsiteX12" fmla="*/ 29796 w 12224230"/>
              <a:gd name="connsiteY12" fmla="*/ 6681974 h 6877917"/>
              <a:gd name="connsiteX13" fmla="*/ 0 w 12224230"/>
              <a:gd name="connsiteY13" fmla="*/ 6681974 h 6877917"/>
              <a:gd name="connsiteX14" fmla="*/ 0 w 12224230"/>
              <a:gd name="connsiteY14" fmla="*/ 172404 h 6877917"/>
              <a:gd name="connsiteX15" fmla="*/ 29796 w 12224230"/>
              <a:gd name="connsiteY15" fmla="*/ 172404 h 687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24230" h="6877917">
                <a:moveTo>
                  <a:pt x="337032" y="362817"/>
                </a:moveTo>
                <a:lnTo>
                  <a:pt x="337032" y="6515100"/>
                </a:lnTo>
                <a:lnTo>
                  <a:pt x="8037142" y="6515100"/>
                </a:lnTo>
                <a:lnTo>
                  <a:pt x="8037142" y="362817"/>
                </a:lnTo>
                <a:close/>
                <a:moveTo>
                  <a:pt x="29796" y="0"/>
                </a:moveTo>
                <a:lnTo>
                  <a:pt x="12224230" y="0"/>
                </a:lnTo>
                <a:lnTo>
                  <a:pt x="12224230" y="172404"/>
                </a:lnTo>
                <a:lnTo>
                  <a:pt x="12224230" y="362817"/>
                </a:lnTo>
                <a:lnTo>
                  <a:pt x="12224230" y="6515100"/>
                </a:lnTo>
                <a:lnTo>
                  <a:pt x="12224230" y="6681974"/>
                </a:lnTo>
                <a:lnTo>
                  <a:pt x="12224230" y="6877917"/>
                </a:lnTo>
                <a:lnTo>
                  <a:pt x="29796" y="6877917"/>
                </a:lnTo>
                <a:lnTo>
                  <a:pt x="29796" y="6681974"/>
                </a:lnTo>
                <a:lnTo>
                  <a:pt x="0" y="6681974"/>
                </a:lnTo>
                <a:lnTo>
                  <a:pt x="0" y="172404"/>
                </a:lnTo>
                <a:lnTo>
                  <a:pt x="29796" y="172404"/>
                </a:lnTo>
                <a:close/>
              </a:path>
            </a:pathLst>
          </a:cu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91191" y="605267"/>
            <a:ext cx="4187087" cy="5437135"/>
          </a:xfrm>
          <a:prstGeom prst="rect">
            <a:avLst/>
          </a:prstGeom>
          <a:solidFill>
            <a:srgbClr val="0B1B3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F4E41-43B3-467A-A96F-64855BF9BBA6}"/>
              </a:ext>
            </a:extLst>
          </p:cNvPr>
          <p:cNvSpPr txBox="1"/>
          <p:nvPr/>
        </p:nvSpPr>
        <p:spPr>
          <a:xfrm>
            <a:off x="7232376" y="2524210"/>
            <a:ext cx="36155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</a:rPr>
              <a:t>WE ARE FULLY DEDICATED TO DELIVERING OUR OBJECTIVES THROUGH THE MOST EFFICIENT USE OF RESOURCES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070" y="820376"/>
            <a:ext cx="1420508" cy="7985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E916410-5FF3-41E2-8808-BF15285FF8E6}"/>
              </a:ext>
            </a:extLst>
          </p:cNvPr>
          <p:cNvGrpSpPr/>
          <p:nvPr/>
        </p:nvGrpSpPr>
        <p:grpSpPr>
          <a:xfrm>
            <a:off x="7232376" y="1008146"/>
            <a:ext cx="2441694" cy="1253697"/>
            <a:chOff x="7164451" y="1008146"/>
            <a:chExt cx="2441694" cy="12536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868711-057E-4E7D-892E-17CD58285BBE}"/>
                </a:ext>
              </a:extLst>
            </p:cNvPr>
            <p:cNvSpPr txBox="1"/>
            <p:nvPr/>
          </p:nvSpPr>
          <p:spPr>
            <a:xfrm>
              <a:off x="7184257" y="1008146"/>
              <a:ext cx="2357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Bebas Neue" panose="00000500000000000000" pitchFamily="2" charset="0"/>
                </a:rPr>
                <a:t>OUR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64451" y="1492402"/>
              <a:ext cx="24416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Bebas Neue" panose="00000500000000000000" pitchFamily="2" charset="0"/>
                </a:rPr>
                <a:t>CORE VALUES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243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382">
        <p159:morph option="byObject"/>
      </p:transition>
    </mc:Choice>
    <mc:Fallback xmlns="">
      <p:transition spd="slow" advTm="53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B1B3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1E7AB-F40F-44CB-A6EC-700CCA82E1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3" b="32421"/>
          <a:stretch/>
        </p:blipFill>
        <p:spPr>
          <a:xfrm>
            <a:off x="810228" y="5858127"/>
            <a:ext cx="4130544" cy="99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48C715-777D-4884-A300-07546720D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9"/>
          <a:stretch/>
        </p:blipFill>
        <p:spPr>
          <a:xfrm>
            <a:off x="717631" y="0"/>
            <a:ext cx="4154708" cy="1284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A14655-45DD-4BA8-BD1A-061CF541D28F}"/>
              </a:ext>
            </a:extLst>
          </p:cNvPr>
          <p:cNvSpPr txBox="1"/>
          <p:nvPr/>
        </p:nvSpPr>
        <p:spPr>
          <a:xfrm>
            <a:off x="6015958" y="221199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F9FB5"/>
                </a:solidFill>
                <a:latin typeface="Poppins" panose="00000500000000000000" pitchFamily="2" charset="0"/>
              </a:rPr>
              <a:t>OUR STANDARDS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9EADD-1058-42C6-A985-73554E98E826}"/>
              </a:ext>
            </a:extLst>
          </p:cNvPr>
          <p:cNvSpPr txBox="1"/>
          <p:nvPr/>
        </p:nvSpPr>
        <p:spPr>
          <a:xfrm>
            <a:off x="6015958" y="2491237"/>
            <a:ext cx="4219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F9FB5"/>
                </a:solidFill>
                <a:latin typeface="Poppins" panose="00000500000000000000" pitchFamily="2" charset="0"/>
              </a:rPr>
              <a:t>OHSAS 18001:2007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7D947-1585-481B-BF6F-22A46D86D768}"/>
              </a:ext>
            </a:extLst>
          </p:cNvPr>
          <p:cNvSpPr txBox="1"/>
          <p:nvPr/>
        </p:nvSpPr>
        <p:spPr>
          <a:xfrm>
            <a:off x="6602709" y="4371527"/>
            <a:ext cx="240803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</a:rPr>
              <a:t>97%</a:t>
            </a:r>
            <a:endParaRPr lang="en-US" sz="1200" b="1" dirty="0">
              <a:solidFill>
                <a:schemeClr val="bg1"/>
              </a:solidFill>
              <a:latin typeface="Poppins" panose="00000500000000000000" pitchFamily="2" charset="0"/>
            </a:endParaRPr>
          </a:p>
          <a:p>
            <a:r>
              <a:rPr lang="en-US" sz="1050" dirty="0">
                <a:solidFill>
                  <a:srgbClr val="8F9FB5"/>
                </a:solidFill>
                <a:latin typeface="Poppins" panose="00000500000000000000" pitchFamily="2" charset="0"/>
              </a:rPr>
              <a:t>WE USE A RISK BASED APPROACH</a:t>
            </a:r>
          </a:p>
          <a:p>
            <a:r>
              <a:rPr lang="en-US" sz="1050" dirty="0">
                <a:solidFill>
                  <a:srgbClr val="8F9FB5"/>
                </a:solidFill>
                <a:latin typeface="Poppins" panose="00000500000000000000" pitchFamily="2" charset="0"/>
              </a:rPr>
              <a:t>IN THE PLANNING AND OPERATION</a:t>
            </a:r>
          </a:p>
          <a:p>
            <a:r>
              <a:rPr lang="en-US" sz="1050" dirty="0">
                <a:solidFill>
                  <a:srgbClr val="8F9FB5"/>
                </a:solidFill>
                <a:latin typeface="Poppins" panose="00000500000000000000" pitchFamily="2" charset="0"/>
              </a:rPr>
              <a:t>OF OUR PROJECTS SEEKING WAYS </a:t>
            </a:r>
          </a:p>
          <a:p>
            <a:r>
              <a:rPr lang="en-US" sz="1050" dirty="0">
                <a:solidFill>
                  <a:srgbClr val="8F9FB5"/>
                </a:solidFill>
                <a:latin typeface="Poppins" panose="00000500000000000000" pitchFamily="2" charset="0"/>
              </a:rPr>
              <a:t>TO ELIIMINATE ACCIDENTS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6F46C-D287-4AA0-A85E-95373BF12E49}"/>
              </a:ext>
            </a:extLst>
          </p:cNvPr>
          <p:cNvSpPr txBox="1"/>
          <p:nvPr/>
        </p:nvSpPr>
        <p:spPr>
          <a:xfrm>
            <a:off x="6659616" y="5356412"/>
            <a:ext cx="23374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</a:rPr>
              <a:t>86%</a:t>
            </a:r>
          </a:p>
          <a:p>
            <a:r>
              <a:rPr lang="en-US" sz="1000" dirty="0">
                <a:solidFill>
                  <a:srgbClr val="8F9FB5"/>
                </a:solidFill>
                <a:latin typeface="Poppins" panose="00000500000000000000" pitchFamily="2" charset="0"/>
              </a:rPr>
              <a:t>WE ARE COMMITED TO ENSURING </a:t>
            </a:r>
          </a:p>
          <a:p>
            <a:r>
              <a:rPr lang="en-US" sz="1000" dirty="0">
                <a:solidFill>
                  <a:srgbClr val="8F9FB5"/>
                </a:solidFill>
                <a:latin typeface="Poppins" panose="00000500000000000000" pitchFamily="2" charset="0"/>
              </a:rPr>
              <a:t>THE HEALTH AND SAFETY OF OUR </a:t>
            </a:r>
          </a:p>
          <a:p>
            <a:r>
              <a:rPr lang="en-US" sz="1000" dirty="0">
                <a:solidFill>
                  <a:srgbClr val="8F9FB5"/>
                </a:solidFill>
                <a:latin typeface="Poppins" panose="00000500000000000000" pitchFamily="2" charset="0"/>
              </a:rPr>
              <a:t>WORKFORCE AND PEOPLE</a:t>
            </a:r>
          </a:p>
          <a:p>
            <a:r>
              <a:rPr lang="en-US" sz="1000" dirty="0">
                <a:solidFill>
                  <a:srgbClr val="8F9FB5"/>
                </a:solidFill>
                <a:latin typeface="Poppins" panose="00000500000000000000" pitchFamily="2" charset="0"/>
              </a:rPr>
              <a:t>WHO LIVE AND WORK CLOSE</a:t>
            </a:r>
          </a:p>
          <a:p>
            <a:r>
              <a:rPr lang="en-US" sz="1000" dirty="0">
                <a:solidFill>
                  <a:srgbClr val="8F9FB5"/>
                </a:solidFill>
                <a:latin typeface="Poppins" panose="00000500000000000000" pitchFamily="2" charset="0"/>
              </a:rPr>
              <a:t>TO OUR PROJECTS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92" y="4507753"/>
            <a:ext cx="1267238" cy="7124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92" y="5554194"/>
            <a:ext cx="1267238" cy="71243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81955" y="1473411"/>
            <a:ext cx="4187087" cy="4183184"/>
          </a:xfrm>
          <a:prstGeom prst="rect">
            <a:avLst/>
          </a:prstGeom>
          <a:noFill/>
          <a:ln w="127000">
            <a:solidFill>
              <a:srgbClr val="FF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751259" y="3660235"/>
            <a:ext cx="806245" cy="9833"/>
          </a:xfrm>
          <a:prstGeom prst="line">
            <a:avLst/>
          </a:prstGeom>
          <a:ln w="25400">
            <a:solidFill>
              <a:srgbClr val="FF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14CB394-AF9F-4998-A278-4A5C8B092D99}"/>
              </a:ext>
            </a:extLst>
          </p:cNvPr>
          <p:cNvGrpSpPr/>
          <p:nvPr/>
        </p:nvGrpSpPr>
        <p:grpSpPr>
          <a:xfrm>
            <a:off x="6015958" y="463326"/>
            <a:ext cx="3544560" cy="1838761"/>
            <a:chOff x="6015958" y="463326"/>
            <a:chExt cx="3544560" cy="18387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785459-A90D-4FBC-A240-681CA96910E9}"/>
                </a:ext>
              </a:extLst>
            </p:cNvPr>
            <p:cNvSpPr txBox="1"/>
            <p:nvPr/>
          </p:nvSpPr>
          <p:spPr>
            <a:xfrm>
              <a:off x="6015958" y="463326"/>
              <a:ext cx="247375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Bebas Neue" panose="00000500000000000000" pitchFamily="2" charset="0"/>
                </a:rPr>
                <a:t>QUALITY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15958" y="1210879"/>
              <a:ext cx="3544560" cy="1091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Bebas Neue" panose="00000500000000000000" pitchFamily="2" charset="0"/>
                </a:rPr>
                <a:t>AND SAFETY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460C5A-8FE7-4722-BFAB-99CC97D794A8}"/>
              </a:ext>
            </a:extLst>
          </p:cNvPr>
          <p:cNvGrpSpPr/>
          <p:nvPr/>
        </p:nvGrpSpPr>
        <p:grpSpPr>
          <a:xfrm>
            <a:off x="1378429" y="3810301"/>
            <a:ext cx="3179075" cy="1417028"/>
            <a:chOff x="1378429" y="3810301"/>
            <a:chExt cx="3179075" cy="14170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07D4A-05CE-4D91-A758-C222DBFBB315}"/>
                </a:ext>
              </a:extLst>
            </p:cNvPr>
            <p:cNvSpPr txBox="1"/>
            <p:nvPr/>
          </p:nvSpPr>
          <p:spPr>
            <a:xfrm>
              <a:off x="2566253" y="3810301"/>
              <a:ext cx="19912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bg1"/>
                  </a:solidFill>
                  <a:latin typeface="Bebas Neue" panose="00000500000000000000" pitchFamily="2" charset="0"/>
                </a:rPr>
                <a:t>COMPANY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78429" y="4396332"/>
              <a:ext cx="31790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  <a:latin typeface="Bebas Neue" panose="00000500000000000000" pitchFamily="2" charset="0"/>
                </a:rPr>
                <a:t>ANNUAL REPORT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015958" y="3047476"/>
            <a:ext cx="346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8F9FB5"/>
                </a:solidFill>
                <a:latin typeface="Poppins" panose="00000500000000000000" pitchFamily="2" charset="0"/>
              </a:rPr>
              <a:t>ISO 14001:2004</a:t>
            </a:r>
          </a:p>
        </p:txBody>
      </p:sp>
    </p:spTree>
    <p:extLst>
      <p:ext uri="{BB962C8B-B14F-4D97-AF65-F5344CB8AC3E}">
        <p14:creationId xmlns:p14="http://schemas.microsoft.com/office/powerpoint/2010/main" val="637484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648">
        <p159:morph option="byObject"/>
      </p:transition>
    </mc:Choice>
    <mc:Fallback xmlns="">
      <p:transition spd="slow" advTm="3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1C057-985F-4E5F-931A-9E4F6D0E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5" t="21466" r="6923" b="21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20"/>
          <p:cNvSpPr/>
          <p:nvPr/>
        </p:nvSpPr>
        <p:spPr>
          <a:xfrm>
            <a:off x="6748566" y="0"/>
            <a:ext cx="5443434" cy="6858000"/>
          </a:xfrm>
          <a:custGeom>
            <a:avLst/>
            <a:gdLst>
              <a:gd name="connsiteX0" fmla="*/ 0 w 7067518"/>
              <a:gd name="connsiteY0" fmla="*/ 0 h 6858000"/>
              <a:gd name="connsiteX1" fmla="*/ 7067518 w 7067518"/>
              <a:gd name="connsiteY1" fmla="*/ 0 h 6858000"/>
              <a:gd name="connsiteX2" fmla="*/ 7067518 w 7067518"/>
              <a:gd name="connsiteY2" fmla="*/ 6858000 h 6858000"/>
              <a:gd name="connsiteX3" fmla="*/ 0 w 7067518"/>
              <a:gd name="connsiteY3" fmla="*/ 6858000 h 6858000"/>
              <a:gd name="connsiteX4" fmla="*/ 0 w 7067518"/>
              <a:gd name="connsiteY4" fmla="*/ 0 h 6858000"/>
              <a:gd name="connsiteX0" fmla="*/ 3816626 w 7067518"/>
              <a:gd name="connsiteY0" fmla="*/ 66261 h 6858000"/>
              <a:gd name="connsiteX1" fmla="*/ 7067518 w 7067518"/>
              <a:gd name="connsiteY1" fmla="*/ 0 h 6858000"/>
              <a:gd name="connsiteX2" fmla="*/ 7067518 w 7067518"/>
              <a:gd name="connsiteY2" fmla="*/ 6858000 h 6858000"/>
              <a:gd name="connsiteX3" fmla="*/ 0 w 7067518"/>
              <a:gd name="connsiteY3" fmla="*/ 6858000 h 6858000"/>
              <a:gd name="connsiteX4" fmla="*/ 3816626 w 7067518"/>
              <a:gd name="connsiteY4" fmla="*/ 66261 h 6858000"/>
              <a:gd name="connsiteX0" fmla="*/ 3816626 w 7067518"/>
              <a:gd name="connsiteY0" fmla="*/ 0 h 6858000"/>
              <a:gd name="connsiteX1" fmla="*/ 7067518 w 7067518"/>
              <a:gd name="connsiteY1" fmla="*/ 0 h 6858000"/>
              <a:gd name="connsiteX2" fmla="*/ 7067518 w 7067518"/>
              <a:gd name="connsiteY2" fmla="*/ 6858000 h 6858000"/>
              <a:gd name="connsiteX3" fmla="*/ 0 w 7067518"/>
              <a:gd name="connsiteY3" fmla="*/ 6858000 h 6858000"/>
              <a:gd name="connsiteX4" fmla="*/ 3816626 w 7067518"/>
              <a:gd name="connsiteY4" fmla="*/ 0 h 6858000"/>
              <a:gd name="connsiteX0" fmla="*/ 5413414 w 7067518"/>
              <a:gd name="connsiteY0" fmla="*/ 0 h 6858000"/>
              <a:gd name="connsiteX1" fmla="*/ 7067518 w 7067518"/>
              <a:gd name="connsiteY1" fmla="*/ 0 h 6858000"/>
              <a:gd name="connsiteX2" fmla="*/ 7067518 w 7067518"/>
              <a:gd name="connsiteY2" fmla="*/ 6858000 h 6858000"/>
              <a:gd name="connsiteX3" fmla="*/ 0 w 7067518"/>
              <a:gd name="connsiteY3" fmla="*/ 6858000 h 6858000"/>
              <a:gd name="connsiteX4" fmla="*/ 5413414 w 7067518"/>
              <a:gd name="connsiteY4" fmla="*/ 0 h 6858000"/>
              <a:gd name="connsiteX0" fmla="*/ 3734739 w 5388843"/>
              <a:gd name="connsiteY0" fmla="*/ 0 h 6858000"/>
              <a:gd name="connsiteX1" fmla="*/ 5388843 w 5388843"/>
              <a:gd name="connsiteY1" fmla="*/ 0 h 6858000"/>
              <a:gd name="connsiteX2" fmla="*/ 5388843 w 5388843"/>
              <a:gd name="connsiteY2" fmla="*/ 6858000 h 6858000"/>
              <a:gd name="connsiteX3" fmla="*/ 0 w 5388843"/>
              <a:gd name="connsiteY3" fmla="*/ 6803409 h 6858000"/>
              <a:gd name="connsiteX4" fmla="*/ 3734739 w 5388843"/>
              <a:gd name="connsiteY4" fmla="*/ 0 h 6858000"/>
              <a:gd name="connsiteX0" fmla="*/ 3789330 w 5443434"/>
              <a:gd name="connsiteY0" fmla="*/ 0 h 6858000"/>
              <a:gd name="connsiteX1" fmla="*/ 5443434 w 5443434"/>
              <a:gd name="connsiteY1" fmla="*/ 0 h 6858000"/>
              <a:gd name="connsiteX2" fmla="*/ 5443434 w 5443434"/>
              <a:gd name="connsiteY2" fmla="*/ 6858000 h 6858000"/>
              <a:gd name="connsiteX3" fmla="*/ 0 w 5443434"/>
              <a:gd name="connsiteY3" fmla="*/ 6844353 h 6858000"/>
              <a:gd name="connsiteX4" fmla="*/ 3789330 w 544343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3434" h="6858000">
                <a:moveTo>
                  <a:pt x="3789330" y="0"/>
                </a:moveTo>
                <a:lnTo>
                  <a:pt x="5443434" y="0"/>
                </a:lnTo>
                <a:lnTo>
                  <a:pt x="5443434" y="6858000"/>
                </a:lnTo>
                <a:lnTo>
                  <a:pt x="0" y="6844353"/>
                </a:lnTo>
                <a:lnTo>
                  <a:pt x="3789330" y="0"/>
                </a:lnTo>
                <a:close/>
              </a:path>
            </a:pathLst>
          </a:custGeom>
          <a:solidFill>
            <a:srgbClr val="0B1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8743950" cy="6858000"/>
          </a:xfrm>
          <a:custGeom>
            <a:avLst/>
            <a:gdLst>
              <a:gd name="connsiteX0" fmla="*/ 0 w 8743950"/>
              <a:gd name="connsiteY0" fmla="*/ 0 h 6858000"/>
              <a:gd name="connsiteX1" fmla="*/ 8743950 w 8743950"/>
              <a:gd name="connsiteY1" fmla="*/ 0 h 6858000"/>
              <a:gd name="connsiteX2" fmla="*/ 8743950 w 8743950"/>
              <a:gd name="connsiteY2" fmla="*/ 6858000 h 6858000"/>
              <a:gd name="connsiteX3" fmla="*/ 0 w 8743950"/>
              <a:gd name="connsiteY3" fmla="*/ 6858000 h 6858000"/>
              <a:gd name="connsiteX4" fmla="*/ 0 w 8743950"/>
              <a:gd name="connsiteY4" fmla="*/ 0 h 6858000"/>
              <a:gd name="connsiteX0" fmla="*/ 0 w 8743950"/>
              <a:gd name="connsiteY0" fmla="*/ 0 h 6858000"/>
              <a:gd name="connsiteX1" fmla="*/ 8743950 w 8743950"/>
              <a:gd name="connsiteY1" fmla="*/ 0 h 6858000"/>
              <a:gd name="connsiteX2" fmla="*/ 4925712 w 8743950"/>
              <a:gd name="connsiteY2" fmla="*/ 6858000 h 6858000"/>
              <a:gd name="connsiteX3" fmla="*/ 0 w 8743950"/>
              <a:gd name="connsiteY3" fmla="*/ 6858000 h 6858000"/>
              <a:gd name="connsiteX4" fmla="*/ 0 w 87439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3950" h="6858000">
                <a:moveTo>
                  <a:pt x="0" y="0"/>
                </a:moveTo>
                <a:lnTo>
                  <a:pt x="8743950" y="0"/>
                </a:lnTo>
                <a:lnTo>
                  <a:pt x="49257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2E6174-D3B1-4E86-9651-C30C68F897FD}"/>
              </a:ext>
            </a:extLst>
          </p:cNvPr>
          <p:cNvSpPr txBox="1"/>
          <p:nvPr/>
        </p:nvSpPr>
        <p:spPr>
          <a:xfrm>
            <a:off x="695826" y="963930"/>
            <a:ext cx="5189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F1A2F"/>
                </a:solidFill>
                <a:latin typeface="Bebas Neue" panose="00000500000000000000" pitchFamily="2" charset="0"/>
              </a:rPr>
              <a:t>AND </a:t>
            </a:r>
            <a:r>
              <a:rPr lang="en-US" sz="5400" b="1" spc="300" dirty="0">
                <a:solidFill>
                  <a:srgbClr val="0F1A2F"/>
                </a:solidFill>
                <a:latin typeface="Bebas Neue" panose="00000500000000000000" pitchFamily="2" charset="0"/>
              </a:rPr>
              <a:t>THE </a:t>
            </a:r>
            <a:r>
              <a:rPr lang="en-US" sz="5400" b="1" dirty="0">
                <a:solidFill>
                  <a:srgbClr val="0F1A2F"/>
                </a:solidFill>
                <a:latin typeface="Bebas Neue" panose="00000500000000000000" pitchFamily="2" charset="0"/>
              </a:rPr>
              <a:t>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C3CAE-4BE0-493D-90C9-43506C3BD472}"/>
              </a:ext>
            </a:extLst>
          </p:cNvPr>
          <p:cNvSpPr txBox="1"/>
          <p:nvPr/>
        </p:nvSpPr>
        <p:spPr>
          <a:xfrm>
            <a:off x="695826" y="3685661"/>
            <a:ext cx="41745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8B1BA"/>
                </a:solidFill>
                <a:latin typeface="Poppins" panose="00000500000000000000" pitchFamily="2" charset="0"/>
              </a:rPr>
              <a:t>We Recognize The Importance </a:t>
            </a:r>
          </a:p>
          <a:p>
            <a:r>
              <a:rPr lang="en-US" sz="2000" dirty="0">
                <a:solidFill>
                  <a:srgbClr val="A8B1BA"/>
                </a:solidFill>
                <a:latin typeface="Poppins" panose="00000500000000000000" pitchFamily="2" charset="0"/>
              </a:rPr>
              <a:t>Of The Natural Environment</a:t>
            </a:r>
          </a:p>
          <a:p>
            <a:r>
              <a:rPr lang="en-US" sz="2000" dirty="0">
                <a:solidFill>
                  <a:srgbClr val="A8B1BA"/>
                </a:solidFill>
                <a:latin typeface="Poppins" panose="00000500000000000000" pitchFamily="2" charset="0"/>
              </a:rPr>
              <a:t>And The Significance Of The</a:t>
            </a:r>
          </a:p>
          <a:p>
            <a:r>
              <a:rPr lang="en-US" sz="2000" dirty="0">
                <a:solidFill>
                  <a:srgbClr val="A8B1BA"/>
                </a:solidFill>
                <a:latin typeface="Poppins" panose="00000500000000000000" pitchFamily="2" charset="0"/>
              </a:rPr>
              <a:t>Ecosystem’s Sustainability.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305" y="5191027"/>
            <a:ext cx="1819099" cy="1022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5826" y="304800"/>
            <a:ext cx="440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F1A2F"/>
                </a:solidFill>
                <a:latin typeface="Bebas Neue Book" panose="00000500000000000000" pitchFamily="2" charset="0"/>
              </a:rPr>
              <a:t>SUSTAINABILITY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95826" y="5286462"/>
            <a:ext cx="3125155" cy="31496"/>
          </a:xfrm>
          <a:prstGeom prst="line">
            <a:avLst/>
          </a:prstGeom>
          <a:ln w="76200">
            <a:solidFill>
              <a:srgbClr val="FF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7338" y="5702369"/>
            <a:ext cx="2222129" cy="2394"/>
          </a:xfrm>
          <a:prstGeom prst="line">
            <a:avLst/>
          </a:prstGeom>
          <a:ln w="76200">
            <a:solidFill>
              <a:srgbClr val="7C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AA12835-340A-49C3-9495-289AFA04F8A6}"/>
              </a:ext>
            </a:extLst>
          </p:cNvPr>
          <p:cNvGrpSpPr/>
          <p:nvPr/>
        </p:nvGrpSpPr>
        <p:grpSpPr>
          <a:xfrm>
            <a:off x="9409880" y="4165600"/>
            <a:ext cx="2782120" cy="2692401"/>
            <a:chOff x="9409880" y="4165600"/>
            <a:chExt cx="2782120" cy="2692401"/>
          </a:xfrm>
        </p:grpSpPr>
        <p:cxnSp>
          <p:nvCxnSpPr>
            <p:cNvPr id="16" name="Straight Connector 15"/>
            <p:cNvCxnSpPr>
              <a:cxnSpLocks/>
            </p:cNvCxnSpPr>
            <p:nvPr/>
          </p:nvCxnSpPr>
          <p:spPr>
            <a:xfrm>
              <a:off x="10656711" y="4165600"/>
              <a:ext cx="1535289" cy="22578"/>
            </a:xfrm>
            <a:prstGeom prst="line">
              <a:avLst/>
            </a:prstGeom>
            <a:ln w="76200" cap="rnd">
              <a:solidFill>
                <a:srgbClr val="FFB9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cxnSpLocks/>
            </p:cNvCxnSpPr>
            <p:nvPr/>
          </p:nvCxnSpPr>
          <p:spPr>
            <a:xfrm flipV="1">
              <a:off x="9409880" y="4169569"/>
              <a:ext cx="1246214" cy="2688432"/>
            </a:xfrm>
            <a:prstGeom prst="line">
              <a:avLst/>
            </a:prstGeom>
            <a:ln w="76200" cap="rnd">
              <a:solidFill>
                <a:srgbClr val="FFB9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2467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4649">
        <p159:morph option="byObject"/>
      </p:transition>
    </mc:Choice>
    <mc:Fallback xmlns="">
      <p:transition spd="slow" advTm="4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800"/>
            </a:gs>
            <a:gs pos="29000">
              <a:srgbClr val="FFCE00"/>
            </a:gs>
            <a:gs pos="70000">
              <a:srgbClr val="FFBD00"/>
            </a:gs>
            <a:gs pos="83000">
              <a:srgbClr val="FFBD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28BB59-2DEA-4FCB-98C1-F3231F502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3" t="10684" r="8866" b="11717"/>
          <a:stretch/>
        </p:blipFill>
        <p:spPr>
          <a:xfrm>
            <a:off x="4492792" y="2129900"/>
            <a:ext cx="3200236" cy="312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24879-D44B-4F5E-B400-72A77E75C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8" t="34722" r="12794" b="26935"/>
          <a:stretch/>
        </p:blipFill>
        <p:spPr>
          <a:xfrm>
            <a:off x="9000494" y="2537313"/>
            <a:ext cx="2509335" cy="239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AE3A6D-DCDF-40DA-90C9-D1362E159C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t="2829" r="35806" b="23872"/>
          <a:stretch/>
        </p:blipFill>
        <p:spPr>
          <a:xfrm>
            <a:off x="899413" y="2497436"/>
            <a:ext cx="2508303" cy="249973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FDBE3ED-A02E-4501-861F-89FE6E50FB4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  <a:gd name="connsiteX4" fmla="*/ 0 w 12192000"/>
              <a:gd name="connsiteY4" fmla="*/ 0 h 6857999"/>
              <a:gd name="connsiteX5" fmla="*/ 4473700 w 12192000"/>
              <a:gd name="connsiteY5" fmla="*/ 2129900 h 6857999"/>
              <a:gd name="connsiteX6" fmla="*/ 4473700 w 12192000"/>
              <a:gd name="connsiteY6" fmla="*/ 5252713 h 6857999"/>
              <a:gd name="connsiteX7" fmla="*/ 7667753 w 12192000"/>
              <a:gd name="connsiteY7" fmla="*/ 5252713 h 6857999"/>
              <a:gd name="connsiteX8" fmla="*/ 7667753 w 12192000"/>
              <a:gd name="connsiteY8" fmla="*/ 2129900 h 6857999"/>
              <a:gd name="connsiteX9" fmla="*/ 4473700 w 12192000"/>
              <a:gd name="connsiteY9" fmla="*/ 2129900 h 6857999"/>
              <a:gd name="connsiteX10" fmla="*/ 9000494 w 12192000"/>
              <a:gd name="connsiteY10" fmla="*/ 2636496 h 6857999"/>
              <a:gd name="connsiteX11" fmla="*/ 9000494 w 12192000"/>
              <a:gd name="connsiteY11" fmla="*/ 4934948 h 6857999"/>
              <a:gd name="connsiteX12" fmla="*/ 11508797 w 12192000"/>
              <a:gd name="connsiteY12" fmla="*/ 4934948 h 6857999"/>
              <a:gd name="connsiteX13" fmla="*/ 11508797 w 12192000"/>
              <a:gd name="connsiteY13" fmla="*/ 2636496 h 6857999"/>
              <a:gd name="connsiteX14" fmla="*/ 9000494 w 12192000"/>
              <a:gd name="connsiteY14" fmla="*/ 2636496 h 6857999"/>
              <a:gd name="connsiteX15" fmla="*/ 899413 w 12192000"/>
              <a:gd name="connsiteY15" fmla="*/ 2577689 h 6857999"/>
              <a:gd name="connsiteX16" fmla="*/ 899413 w 12192000"/>
              <a:gd name="connsiteY16" fmla="*/ 4934948 h 6857999"/>
              <a:gd name="connsiteX17" fmla="*/ 3407716 w 12192000"/>
              <a:gd name="connsiteY17" fmla="*/ 4934948 h 6857999"/>
              <a:gd name="connsiteX18" fmla="*/ 3407716 w 12192000"/>
              <a:gd name="connsiteY18" fmla="*/ 2577689 h 6857999"/>
              <a:gd name="connsiteX19" fmla="*/ 899413 w 12192000"/>
              <a:gd name="connsiteY19" fmla="*/ 257768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  <a:moveTo>
                  <a:pt x="4473700" y="2129900"/>
                </a:moveTo>
                <a:lnTo>
                  <a:pt x="4473700" y="5252713"/>
                </a:lnTo>
                <a:lnTo>
                  <a:pt x="7667753" y="5252713"/>
                </a:lnTo>
                <a:lnTo>
                  <a:pt x="7667753" y="2129900"/>
                </a:lnTo>
                <a:lnTo>
                  <a:pt x="4473700" y="2129900"/>
                </a:lnTo>
                <a:close/>
                <a:moveTo>
                  <a:pt x="9000494" y="2636496"/>
                </a:moveTo>
                <a:lnTo>
                  <a:pt x="9000494" y="4934948"/>
                </a:lnTo>
                <a:lnTo>
                  <a:pt x="11508797" y="4934948"/>
                </a:lnTo>
                <a:lnTo>
                  <a:pt x="11508797" y="2636496"/>
                </a:lnTo>
                <a:lnTo>
                  <a:pt x="9000494" y="2636496"/>
                </a:lnTo>
                <a:close/>
                <a:moveTo>
                  <a:pt x="899413" y="2577689"/>
                </a:moveTo>
                <a:lnTo>
                  <a:pt x="899413" y="4934948"/>
                </a:lnTo>
                <a:lnTo>
                  <a:pt x="3407716" y="4934948"/>
                </a:lnTo>
                <a:lnTo>
                  <a:pt x="3407716" y="2577689"/>
                </a:lnTo>
                <a:lnTo>
                  <a:pt x="899413" y="2577689"/>
                </a:lnTo>
                <a:close/>
              </a:path>
            </a:pathLst>
          </a:custGeom>
          <a:solidFill>
            <a:srgbClr val="FF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B4067-A30E-46EC-8A8F-2EF4B7697782}"/>
              </a:ext>
            </a:extLst>
          </p:cNvPr>
          <p:cNvSpPr txBox="1"/>
          <p:nvPr/>
        </p:nvSpPr>
        <p:spPr>
          <a:xfrm>
            <a:off x="1398389" y="504090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oppins" panose="00000500000000000000" pitchFamily="2" charset="0"/>
              </a:rPr>
              <a:t>MAX SMITH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DC7C5-B8FC-4B7D-A3F4-98C39BB86D2E}"/>
              </a:ext>
            </a:extLst>
          </p:cNvPr>
          <p:cNvSpPr txBox="1"/>
          <p:nvPr/>
        </p:nvSpPr>
        <p:spPr>
          <a:xfrm>
            <a:off x="9171705" y="5040902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oppins" panose="00000500000000000000" pitchFamily="2" charset="0"/>
              </a:rPr>
              <a:t>VICTORIA SMITH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E14FA-3007-4BCE-A7CE-CF3AF39AEEAC}"/>
              </a:ext>
            </a:extLst>
          </p:cNvPr>
          <p:cNvSpPr txBox="1"/>
          <p:nvPr/>
        </p:nvSpPr>
        <p:spPr>
          <a:xfrm>
            <a:off x="5328803" y="5452835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oppins" panose="00000500000000000000" pitchFamily="2" charset="0"/>
              </a:rPr>
              <a:t>ALEX SMITH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EC9463-4C47-4F3A-9B88-5BD6803A5E46}"/>
              </a:ext>
            </a:extLst>
          </p:cNvPr>
          <p:cNvSpPr txBox="1"/>
          <p:nvPr/>
        </p:nvSpPr>
        <p:spPr>
          <a:xfrm>
            <a:off x="4143382" y="312558"/>
            <a:ext cx="39052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spc="300" dirty="0">
                <a:latin typeface="Bebas Neue" panose="00000500000000000000" pitchFamily="2" charset="0"/>
              </a:rPr>
              <a:t>OUR TEAM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6897" y="2786379"/>
            <a:ext cx="1913334" cy="1779373"/>
          </a:xfrm>
          <a:prstGeom prst="rect">
            <a:avLst/>
          </a:prstGeom>
          <a:noFill/>
          <a:ln w="63500">
            <a:solidFill>
              <a:srgbClr val="FFB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5558" y="2417183"/>
            <a:ext cx="2640884" cy="2517765"/>
          </a:xfrm>
          <a:prstGeom prst="rect">
            <a:avLst/>
          </a:prstGeom>
          <a:noFill/>
          <a:ln w="63500">
            <a:solidFill>
              <a:srgbClr val="FFB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55547" y="2786379"/>
            <a:ext cx="1913334" cy="1779373"/>
          </a:xfrm>
          <a:prstGeom prst="rect">
            <a:avLst/>
          </a:prstGeom>
          <a:noFill/>
          <a:ln w="63500">
            <a:solidFill>
              <a:srgbClr val="FFB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95448" y="5652307"/>
            <a:ext cx="1316232" cy="417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30282" y="5453968"/>
            <a:ext cx="1246564" cy="2394"/>
          </a:xfrm>
          <a:prstGeom prst="line">
            <a:avLst/>
          </a:prstGeom>
          <a:ln w="50800">
            <a:solidFill>
              <a:srgbClr val="7C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37884" y="6018112"/>
            <a:ext cx="1316232" cy="417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72718" y="5847500"/>
            <a:ext cx="1246564" cy="2394"/>
          </a:xfrm>
          <a:prstGeom prst="line">
            <a:avLst/>
          </a:prstGeom>
          <a:ln w="50800">
            <a:solidFill>
              <a:srgbClr val="7C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554098" y="5652307"/>
            <a:ext cx="1316232" cy="4176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588932" y="5453968"/>
            <a:ext cx="1246564" cy="2394"/>
          </a:xfrm>
          <a:prstGeom prst="line">
            <a:avLst/>
          </a:prstGeom>
          <a:ln w="50800">
            <a:solidFill>
              <a:srgbClr val="7C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635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5415">
        <p159:morph option="byObject"/>
      </p:transition>
    </mc:Choice>
    <mc:Fallback xmlns="">
      <p:transition spd="slow" advTm="54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701E5-52A1-4F31-8F21-69E500F71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6218" y="173620"/>
            <a:ext cx="11644131" cy="6528122"/>
          </a:xfrm>
          <a:prstGeom prst="rect">
            <a:avLst/>
          </a:prstGeom>
          <a:solidFill>
            <a:srgbClr val="0B1B3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B771A-9545-4C39-A3CD-DB6DC711A814}"/>
              </a:ext>
            </a:extLst>
          </p:cNvPr>
          <p:cNvSpPr txBox="1"/>
          <p:nvPr/>
        </p:nvSpPr>
        <p:spPr>
          <a:xfrm>
            <a:off x="6800994" y="3659307"/>
            <a:ext cx="4505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WE ARE FULLY DEDICATED TO DELIVERING OUR OBJECTIVES THROUGH THE MOST EFFICIENT USE OF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22" y="3198692"/>
            <a:ext cx="819319" cy="4606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34" y="1444944"/>
            <a:ext cx="997569" cy="56082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2114895" y="690869"/>
            <a:ext cx="5287867" cy="5258518"/>
          </a:xfrm>
          <a:prstGeom prst="line">
            <a:avLst/>
          </a:prstGeom>
          <a:ln w="508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673752" y="2592729"/>
            <a:ext cx="2534856" cy="2534857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A3FD4E-FFF6-4321-B832-B063F6FED4B4}"/>
              </a:ext>
            </a:extLst>
          </p:cNvPr>
          <p:cNvSpPr txBox="1"/>
          <p:nvPr/>
        </p:nvSpPr>
        <p:spPr>
          <a:xfrm>
            <a:off x="1506513" y="1444945"/>
            <a:ext cx="2209144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chemeClr val="bg1"/>
                </a:solidFill>
                <a:latin typeface="Bebas Neue" panose="00000500000000000000" pitchFamily="2" charset="0"/>
              </a:rPr>
              <a:t>WE ARE</a:t>
            </a:r>
          </a:p>
          <a:p>
            <a:pPr>
              <a:lnSpc>
                <a:spcPts val="4800"/>
              </a:lnSpc>
            </a:pPr>
            <a:r>
              <a:rPr lang="en-US" sz="5400" b="1" dirty="0">
                <a:solidFill>
                  <a:schemeClr val="bg1"/>
                </a:solidFill>
                <a:latin typeface="Bebas Neue" panose="00000500000000000000" pitchFamily="2" charset="0"/>
              </a:rPr>
              <a:t>Creative</a:t>
            </a:r>
          </a:p>
          <a:p>
            <a:pPr>
              <a:lnSpc>
                <a:spcPts val="4800"/>
              </a:lnSpc>
            </a:pPr>
            <a:r>
              <a:rPr lang="en-US" sz="5400" b="1" dirty="0">
                <a:solidFill>
                  <a:schemeClr val="bg1"/>
                </a:solidFill>
                <a:latin typeface="Bebas Neue" panose="00000500000000000000" pitchFamily="2" charset="0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358404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6181">
        <p159:morph option="byObject"/>
      </p:transition>
    </mc:Choice>
    <mc:Fallback xmlns="">
      <p:transition spd="slow" advTm="61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E8F4DB-41A6-42CC-B8F7-C96C7463BB7B}"/>
              </a:ext>
            </a:extLst>
          </p:cNvPr>
          <p:cNvSpPr txBox="1"/>
          <p:nvPr/>
        </p:nvSpPr>
        <p:spPr>
          <a:xfrm>
            <a:off x="2669950" y="233186"/>
            <a:ext cx="6852101" cy="7394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>
                <a:solidFill>
                  <a:srgbClr val="0B1B3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MAKING</a:t>
            </a:r>
          </a:p>
          <a:p>
            <a:pPr algn="ctr">
              <a:lnSpc>
                <a:spcPts val="2200"/>
              </a:lnSpc>
            </a:pPr>
            <a:r>
              <a:rPr lang="en-US" sz="2400" b="1" dirty="0">
                <a:solidFill>
                  <a:srgbClr val="0B1B3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GREAT 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A004E0-0F19-45B5-ACC1-9FA4F8D0C369}"/>
              </a:ext>
            </a:extLst>
          </p:cNvPr>
          <p:cNvSpPr txBox="1"/>
          <p:nvPr/>
        </p:nvSpPr>
        <p:spPr>
          <a:xfrm>
            <a:off x="514844" y="4554832"/>
            <a:ext cx="408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</a:rPr>
              <a:t>WE ARE FULLY DEDICATED TO DELIVERING OUR OBJECTIVES THROUGH THE MOST EFFICIENT USE OF RESOURCES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BDFD5-42AB-4934-ADE2-D57DA9A4FD73}"/>
              </a:ext>
            </a:extLst>
          </p:cNvPr>
          <p:cNvSpPr txBox="1"/>
          <p:nvPr/>
        </p:nvSpPr>
        <p:spPr>
          <a:xfrm>
            <a:off x="8496001" y="2942872"/>
            <a:ext cx="2838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oppins" panose="00000500000000000000" pitchFamily="2" charset="0"/>
              </a:rPr>
              <a:t>WE ARE FULLY DEDICATED TO DELIVERING OUR OBJECTIVES THROUGH THE MOST EFFICIENT USE OF RESOURCES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285500" y="4536753"/>
            <a:ext cx="2312326" cy="2321247"/>
          </a:xfrm>
          <a:prstGeom prst="line">
            <a:avLst/>
          </a:prstGeom>
          <a:ln w="254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97072" y="18719"/>
            <a:ext cx="2201507" cy="2009481"/>
          </a:xfrm>
          <a:prstGeom prst="line">
            <a:avLst/>
          </a:prstGeom>
          <a:ln w="127000" cap="rnd"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75910" y="-26761"/>
            <a:ext cx="2152380" cy="2054961"/>
          </a:xfrm>
          <a:prstGeom prst="line">
            <a:avLst/>
          </a:prstGeom>
          <a:ln w="127000" cap="rnd"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75" y="582249"/>
            <a:ext cx="1775443" cy="99814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4490893" y="-26761"/>
            <a:ext cx="4768376" cy="4715302"/>
          </a:xfrm>
          <a:prstGeom prst="line">
            <a:avLst/>
          </a:prstGeom>
          <a:ln w="50800" cap="rnd">
            <a:round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Diamond 23"/>
          <p:cNvSpPr/>
          <p:nvPr/>
        </p:nvSpPr>
        <p:spPr>
          <a:xfrm>
            <a:off x="4072094" y="1328973"/>
            <a:ext cx="3916416" cy="3891443"/>
          </a:xfrm>
          <a:prstGeom prst="diamond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9D9881-6825-4288-840E-ECCADC332832}"/>
              </a:ext>
            </a:extLst>
          </p:cNvPr>
          <p:cNvSpPr/>
          <p:nvPr/>
        </p:nvSpPr>
        <p:spPr>
          <a:xfrm rot="2700000">
            <a:off x="4638971" y="2159970"/>
            <a:ext cx="2798459" cy="2798459"/>
          </a:xfrm>
          <a:prstGeom prst="rect">
            <a:avLst/>
          </a:prstGeom>
          <a:noFill/>
          <a:ln w="76200">
            <a:solidFill>
              <a:srgbClr val="FF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9F1A9D-BD0C-448C-9E97-25F16492C0FE}"/>
              </a:ext>
            </a:extLst>
          </p:cNvPr>
          <p:cNvSpPr txBox="1"/>
          <p:nvPr/>
        </p:nvSpPr>
        <p:spPr>
          <a:xfrm>
            <a:off x="704914" y="876215"/>
            <a:ext cx="267306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6000" b="1" dirty="0">
                <a:solidFill>
                  <a:srgbClr val="0B1B32"/>
                </a:solidFill>
                <a:latin typeface="Bebas Neue" panose="00000500000000000000" pitchFamily="2" charset="0"/>
              </a:rPr>
              <a:t>OUR DESIGNER TEAM</a:t>
            </a:r>
          </a:p>
        </p:txBody>
      </p:sp>
    </p:spTree>
    <p:extLst>
      <p:ext uri="{BB962C8B-B14F-4D97-AF65-F5344CB8AC3E}">
        <p14:creationId xmlns:p14="http://schemas.microsoft.com/office/powerpoint/2010/main" val="31879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626">
        <p159:morph option="byObject"/>
      </p:transition>
    </mc:Choice>
    <mc:Fallback xmlns="">
      <p:transition spd="slow" advTm="3626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74E9E-02C0-4928-BA6D-EC242D8B6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6736" r="6736"/>
          <a:stretch/>
        </p:blipFill>
        <p:spPr>
          <a:xfrm>
            <a:off x="-78829" y="-45172"/>
            <a:ext cx="4708635" cy="6903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5508" y="-45172"/>
            <a:ext cx="7562194" cy="6903172"/>
          </a:xfrm>
          <a:prstGeom prst="rect">
            <a:avLst/>
          </a:prstGeom>
          <a:solidFill>
            <a:srgbClr val="0B1B3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6455" y="655366"/>
            <a:ext cx="4084056" cy="4074289"/>
          </a:xfrm>
          <a:prstGeom prst="rect">
            <a:avLst/>
          </a:prstGeom>
          <a:noFill/>
          <a:ln w="127000">
            <a:solidFill>
              <a:srgbClr val="FFB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00005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50" y="507045"/>
            <a:ext cx="1819099" cy="102268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E484B-2E35-42D4-8AB8-ADA89E535268}"/>
              </a:ext>
            </a:extLst>
          </p:cNvPr>
          <p:cNvCxnSpPr>
            <a:cxnSpLocks/>
          </p:cNvCxnSpPr>
          <p:nvPr/>
        </p:nvCxnSpPr>
        <p:spPr>
          <a:xfrm>
            <a:off x="6514563" y="2706651"/>
            <a:ext cx="597595" cy="0"/>
          </a:xfrm>
          <a:prstGeom prst="line">
            <a:avLst/>
          </a:prstGeom>
          <a:ln w="53975">
            <a:solidFill>
              <a:srgbClr val="FFB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BA4AAB-459E-4BCB-BC19-A582E4A03C5E}"/>
              </a:ext>
            </a:extLst>
          </p:cNvPr>
          <p:cNvSpPr txBox="1"/>
          <p:nvPr/>
        </p:nvSpPr>
        <p:spPr>
          <a:xfrm>
            <a:off x="5336461" y="2923452"/>
            <a:ext cx="1875834" cy="1603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6600" b="1" dirty="0">
                <a:solidFill>
                  <a:srgbClr val="FFB900"/>
                </a:solidFill>
                <a:latin typeface="Bebas Neue" panose="00000500000000000000" pitchFamily="2" charset="0"/>
              </a:rPr>
              <a:t>HEAVY</a:t>
            </a:r>
          </a:p>
          <a:p>
            <a:pPr algn="r">
              <a:lnSpc>
                <a:spcPts val="5600"/>
              </a:lnSpc>
            </a:pPr>
            <a:r>
              <a:rPr lang="en-US" sz="6600" b="1" dirty="0">
                <a:solidFill>
                  <a:srgbClr val="FFB900"/>
                </a:solidFill>
                <a:latin typeface="Bebas Neue" panose="00000500000000000000" pitchFamily="2" charset="0"/>
              </a:rPr>
              <a:t>CIVIL</a:t>
            </a:r>
            <a:endParaRPr lang="en-US" sz="5400" b="1" dirty="0">
              <a:solidFill>
                <a:srgbClr val="FFB900"/>
              </a:solidFill>
              <a:latin typeface="Bebas Neue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A4FB7C-DAC5-4950-BDD6-D6C348C2E716}"/>
              </a:ext>
            </a:extLst>
          </p:cNvPr>
          <p:cNvSpPr txBox="1"/>
          <p:nvPr/>
        </p:nvSpPr>
        <p:spPr>
          <a:xfrm>
            <a:off x="8466605" y="2008486"/>
            <a:ext cx="3122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</a:rPr>
              <a:t>WE ARE FULLY DEDICATED TO DELIVERING OUR OBJECTIVES THROUGH THE MOST EFFICIENT USE OF RESOURCES</a:t>
            </a:r>
          </a:p>
        </p:txBody>
      </p:sp>
    </p:spTree>
    <p:extLst>
      <p:ext uri="{BB962C8B-B14F-4D97-AF65-F5344CB8AC3E}">
        <p14:creationId xmlns:p14="http://schemas.microsoft.com/office/powerpoint/2010/main" val="3512178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Tm="3881">
        <p159:morph option="byObject"/>
      </p:transition>
    </mc:Choice>
    <mc:Fallback xmlns="">
      <p:transition spd="slow" advTm="3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Microsoft Office PowerPoint</Application>
  <PresentationFormat>Widescreen</PresentationFormat>
  <Paragraphs>150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Poppins</vt:lpstr>
      <vt:lpstr>Bebas Neue Book</vt:lpstr>
      <vt:lpstr>Arial</vt:lpstr>
      <vt:lpstr>Calibri</vt:lpstr>
      <vt:lpstr>Bebas Neue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58</cp:revision>
  <dcterms:created xsi:type="dcterms:W3CDTF">2019-09-02T12:00:22Z</dcterms:created>
  <dcterms:modified xsi:type="dcterms:W3CDTF">2019-09-23T18:20:14Z</dcterms:modified>
  <cp:contentStatus/>
</cp:coreProperties>
</file>