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7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Work Sans" panose="020B060402020202020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582AF"/>
    <a:srgbClr val="FFB233"/>
    <a:srgbClr val="121D44"/>
    <a:srgbClr val="FFB52E"/>
    <a:srgbClr val="734E2A"/>
    <a:srgbClr val="CA9950"/>
    <a:srgbClr val="131D44"/>
    <a:srgbClr val="121B44"/>
    <a:srgbClr val="AD94D4"/>
    <a:srgbClr val="352D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4D7CF6-BB70-4B8F-A22E-D2BF7BB1C287}" v="4" dt="2019-11-08T12:54:03.8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94" d="100"/>
          <a:sy n="94" d="100"/>
        </p:scale>
        <p:origin x="24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m Dupont" userId="9042b1d383435627" providerId="LiveId" clId="{6C4D7CF6-BB70-4B8F-A22E-D2BF7BB1C287}"/>
    <pc:docChg chg="undo custSel modSld">
      <pc:chgData name="Bram Dupont" userId="9042b1d383435627" providerId="LiveId" clId="{6C4D7CF6-BB70-4B8F-A22E-D2BF7BB1C287}" dt="2019-11-08T12:54:03.822" v="6" actId="108"/>
      <pc:docMkLst>
        <pc:docMk/>
      </pc:docMkLst>
      <pc:sldChg chg="modSp">
        <pc:chgData name="Bram Dupont" userId="9042b1d383435627" providerId="LiveId" clId="{6C4D7CF6-BB70-4B8F-A22E-D2BF7BB1C287}" dt="2019-11-08T12:54:03.822" v="6" actId="108"/>
        <pc:sldMkLst>
          <pc:docMk/>
          <pc:sldMk cId="3227210987" sldId="269"/>
        </pc:sldMkLst>
        <pc:spChg chg="mod">
          <ac:chgData name="Bram Dupont" userId="9042b1d383435627" providerId="LiveId" clId="{6C4D7CF6-BB70-4B8F-A22E-D2BF7BB1C287}" dt="2019-11-08T12:53:54.574" v="4" actId="108"/>
          <ac:spMkLst>
            <pc:docMk/>
            <pc:sldMk cId="3227210987" sldId="269"/>
            <ac:spMk id="16" creationId="{F33AB6C5-9B4C-4C1A-BA4F-BED74D6ED82A}"/>
          </ac:spMkLst>
        </pc:spChg>
        <pc:spChg chg="mod">
          <ac:chgData name="Bram Dupont" userId="9042b1d383435627" providerId="LiveId" clId="{6C4D7CF6-BB70-4B8F-A22E-D2BF7BB1C287}" dt="2019-11-08T12:54:03.822" v="6" actId="108"/>
          <ac:spMkLst>
            <pc:docMk/>
            <pc:sldMk cId="3227210987" sldId="269"/>
            <ac:spMk id="17" creationId="{F33AB6C5-9B4C-4C1A-BA4F-BED74D6ED82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3DE847-2623-4FBF-8D9E-F116130BB1AE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03F48-F52E-4A60-A498-7B729CC01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282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https://pixnio.com/furniture/wood-furniture-chair-indoors-seat-desk-office-workplace#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F03F48-F52E-4A60-A498-7B729CC015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602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https://4.bp.blogspot.com/-y6On89Tvmhs/WMANZH2xVfI/AAAAAAAAAPo/BVwLAog9bVsW_u4XQVPloboISULB3RJqQCLcB/s1600/Bella%2BCobble%2BPatio%2BStones%2BIdeas.jpg</a:t>
            </a:r>
          </a:p>
          <a:p>
            <a:r>
              <a:rPr lang="en-US" dirty="0"/>
              <a:t>http://kerdi.info/wp-content/uploads/2018/10/living-room-sets-ikea-inspiring-living-room-furniture-sets-and-living-room-astounding-living-room-sets-furniture-ikea-living-room-sets-uk.jpg</a:t>
            </a:r>
          </a:p>
          <a:p>
            <a:r>
              <a:rPr lang="en-US" dirty="0"/>
              <a:t>https://www.pexels.com/photo/white-and-gray-mattress-1864901/</a:t>
            </a:r>
          </a:p>
          <a:p>
            <a:r>
              <a:rPr lang="en-US" dirty="0"/>
              <a:t>http://homedesignlatest.site/214022/interior-architectural-photography/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F03F48-F52E-4A60-A498-7B729CC015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21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https://pixnio.com/furniture/wood-furniture-chair-indoors-seat-desk-office-workplace#</a:t>
            </a:r>
          </a:p>
          <a:p>
            <a:r>
              <a:rPr lang="en-US" dirty="0"/>
              <a:t>https://madplumcreative.com/wp-content/uploads/2016/01/20.jpg</a:t>
            </a:r>
          </a:p>
          <a:p>
            <a:r>
              <a:rPr lang="en-US" dirty="0"/>
              <a:t>https://www.pexels.com/photo/white-and-gray-mattress-1864901/</a:t>
            </a:r>
          </a:p>
          <a:p>
            <a:r>
              <a:rPr lang="en-US" dirty="0"/>
              <a:t> https://pixabay.com/photos/pillows-bed-bedding-bedroom-white-1031079/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F03F48-F52E-4A60-A498-7B729CC015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2041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http://clipgoo.com/daut/as/f/w/welcome-to-wish-london-interior-architecture-design-and_interior-archetect_interior-design_interior-designer-designs-home-design-living-room-blog-contemporary-american-society-of-designers-free-softwa.jpg</a:t>
            </a:r>
          </a:p>
          <a:p>
            <a:r>
              <a:rPr lang="en-US" dirty="0"/>
              <a:t>http://kerdi.info/wp-content/uploads/2018/10/living-room-sets-ikea-inspiring-living-room-furniture-sets-and-living-room-astounding-living-room-sets-furniture-ikea-living-room-sets-uk.jpg</a:t>
            </a:r>
          </a:p>
          <a:p>
            <a:r>
              <a:rPr lang="en-US" dirty="0"/>
              <a:t>https://www.pexels.com/photo/brown-wooden-center-table-584399/</a:t>
            </a:r>
          </a:p>
          <a:p>
            <a:r>
              <a:rPr lang="en-US" dirty="0"/>
              <a:t>https://www.behance.net/gallery/20957073/IKEA-Kitchen</a:t>
            </a:r>
          </a:p>
          <a:p>
            <a:r>
              <a:rPr lang="en-US" dirty="0"/>
              <a:t>http://homedesignlatest.site/214022/interior-architectural-photography/</a:t>
            </a:r>
          </a:p>
          <a:p>
            <a:r>
              <a:rPr lang="en-US" dirty="0"/>
              <a:t>https://www.pexels.com/photo/green-cactus-plant-near-to-white-ceramic-plate-on-brown-wooden-table-154161/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F03F48-F52E-4A60-A498-7B729CC015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863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http://kerdi.info/wp-content/uploads/2018/10/living-room-sets-ikea-inspiring-living-room-furniture-sets-and-living-room-astounding-living-room-sets-furniture-ikea-living-room-sets-uk.jpg</a:t>
            </a:r>
          </a:p>
          <a:p>
            <a:r>
              <a:rPr lang="en-US" dirty="0"/>
              <a:t>http://ikimasuyo.info/wp-content/uploads/2018/07/den-office-design-ideas-small-home-office-den-decorating-ideas.jpg</a:t>
            </a:r>
          </a:p>
          <a:p>
            <a:r>
              <a:rPr lang="en-US" dirty="0"/>
              <a:t>https://encrypted-tbn0.gstatic.com/images?q=tbn:ANd9GcRkoJIgWNYf6v0wzn30O8dGq8HSTDBjH2yuBh0BE7XcGo8rh2b8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F03F48-F52E-4A60-A498-7B729CC015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8903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https://www.pngfly.com/png-vs4z16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F03F48-F52E-4A60-A498-7B729CC015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049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http://homedesignlatest.site/214022/interior-architectural-photography/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F03F48-F52E-4A60-A498-7B729CC015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790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https://pixnio.com/furniture/wood-furniture-chair-indoors-seat-desk-office-workplace#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F03F48-F52E-4A60-A498-7B729CC0150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344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https://www.pexels.com/photo/woman-wearing-white-shirt-1181690/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F03F48-F52E-4A60-A498-7B729CC015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250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https://4.bp.blogspot.com/-y6On89Tvmhs/WMANZH2xVfI/AAAAAAAAAPo/BVwLAog9bVsW_u4XQVPloboISULB3RJqQCLcB/s1600/Bella%2BCobble%2BPatio%2BStones%2BIdeas.jpg</a:t>
            </a:r>
          </a:p>
          <a:p>
            <a:r>
              <a:rPr lang="en-US" dirty="0"/>
              <a:t>https://unsplash.com/photos/HgPAUR1ALJQ</a:t>
            </a:r>
          </a:p>
          <a:p>
            <a:r>
              <a:rPr lang="en-US" dirty="0"/>
              <a:t>https://pixabay.com/photos/pillows-bed-bedding-bedroom-white-1031079/</a:t>
            </a:r>
          </a:p>
          <a:p>
            <a:r>
              <a:rPr lang="en-US" dirty="0"/>
              <a:t>https://pixabay.com/photos/ikea-table-dining-chair-lamp-4048225/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F03F48-F52E-4A60-A498-7B729CC015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4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https://www.pexels.com/photo/brown-wooden-center-table-584399/</a:t>
            </a:r>
          </a:p>
          <a:p>
            <a:r>
              <a:rPr lang="en-US" dirty="0"/>
              <a:t>http://homedesignlatest.site/214022/interior-architectural-photography/</a:t>
            </a:r>
          </a:p>
          <a:p>
            <a:r>
              <a:rPr lang="en-US" dirty="0"/>
              <a:t>https://pixabay.com/photos/ikea-table-dining-chair-lamp-4048225/</a:t>
            </a:r>
          </a:p>
          <a:p>
            <a:r>
              <a:rPr lang="en-US" dirty="0"/>
              <a:t>https://unsplash.com/photos/tleCJiDOri0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F03F48-F52E-4A60-A498-7B729CC015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217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https://www.pexels.com/photo/brown-wooden-center-table-584399/</a:t>
            </a:r>
          </a:p>
          <a:p>
            <a:r>
              <a:rPr lang="en-US" dirty="0"/>
              <a:t>https://4.bp.blogspot.com/-y6On89Tvmhs/WMANZH2xVfI/AAAAAAAAAPo/BVwLAog9bVsW_u4XQVPloboISULB3RJqQCLcB/s1600/Bella%2BCobble%2BPatio%2BStones%2BIdeas.jpg</a:t>
            </a:r>
          </a:p>
          <a:p>
            <a:r>
              <a:rPr lang="en-US" dirty="0"/>
              <a:t>https://madplumcreative.com/wp-content/uploads/2016/01/20.jpg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F03F48-F52E-4A60-A498-7B729CC015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873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https://unsplash.com/photos/HgPAUR1ALJQ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F03F48-F52E-4A60-A498-7B729CC015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251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https://pixnio.com/furniture/wood-furniture-chair-indoors-seat-desk-office-workplace#</a:t>
            </a:r>
          </a:p>
          <a:p>
            <a:r>
              <a:rPr lang="en-US" dirty="0"/>
              <a:t>https://www.behance.net/gallery/20957073/IKEA-Kitchen</a:t>
            </a:r>
          </a:p>
          <a:p>
            <a:r>
              <a:rPr lang="en-US" dirty="0"/>
              <a:t>http://hmba.me/wp-content/uploads/2019/03/simple-small-house-design-interior-0-inside-small-house-designs-house-interior-design-for-small-houses-interior-house-designs-for-small-simple-interior-design-ideas-for-small-house.jpg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F03F48-F52E-4A60-A498-7B729CC015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123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https://www.pexels.com/photo/two-orange-armchairs-and-assorted-color-heart-wall-decors-2079293/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F03F48-F52E-4A60-A498-7B729CC015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65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http://clipgoo.com/daut/as/f/w/welcome-to-wish-london-interior-architecture-design-and_interior-archetect_interior-design_interior-designer-designs-home-design-living-room-blog-contemporary-american-society-of-designers-free-softwa.jpg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F03F48-F52E-4A60-A498-7B729CC015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62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D0C48-A2F0-4F83-AE7D-E409661CCB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B5B34B-09AA-478D-815F-4D9B37CB4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6185A-1F1C-4F44-86BF-30D1C59B1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FB34C-39B1-44E4-BB1C-D75E631B9E08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83C7B-6032-4BE1-8E07-C7A8DF3C3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F489BD-0253-48EC-B0B2-A84420E05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F3C3D-3237-4FBC-B0FE-D7CB05E2E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129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4B82E-39A6-4C6D-B5D9-E513BE190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F2B106-CDC8-4989-8DEC-2C31436CA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7770F-EBC9-4B3E-A821-0F1D97F84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FB34C-39B1-44E4-BB1C-D75E631B9E08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9F86E6-8F24-44D8-8468-82636269D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E50AC-CAA9-4747-9682-3F9E3794C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F3C3D-3237-4FBC-B0FE-D7CB05E2E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895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22FF08-CD29-4E6F-B666-448ABBFCCB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4D155F-7D51-4496-9100-777E282A8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8FC1FE-5885-4A8F-9289-58E24F672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FB34C-39B1-44E4-BB1C-D75E631B9E08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01F35-0126-483D-8201-8D09AB5C8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F5F4C-B503-421D-A2AB-1575DC3EA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F3C3D-3237-4FBC-B0FE-D7CB05E2E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90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9D140-E075-4517-971D-F331770C4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0825F-5817-4E99-A375-680C0CC195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BA8A0-E515-4ABE-AB1B-1ABCB67A6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FB34C-39B1-44E4-BB1C-D75E631B9E08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62327-A97C-40C8-851B-4DC67EF6C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820AD-E774-494D-AFBC-8031FC960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F3C3D-3237-4FBC-B0FE-D7CB05E2E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883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ED946-60F9-4FC4-B082-5562724B3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19F19B-9D56-468B-BF4C-F660B77FB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FAAD8-D567-4C53-BE61-22996ADD4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FB34C-39B1-44E4-BB1C-D75E631B9E08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7B9D8-598C-4ADF-BD9C-F84A98914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D26F8-9518-4D07-8918-B33F14DC0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F3C3D-3237-4FBC-B0FE-D7CB05E2E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57FEE-BEC6-4AB6-B232-CB28B868B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0F325-EE69-44A1-8BCD-4516C27A38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24FC99-67E9-44E9-AE15-BABD4AB0E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D9557C-A9B9-454A-8FA6-5FDCF0B95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FB34C-39B1-44E4-BB1C-D75E631B9E08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2B9664-F09C-42DA-AEF7-3C5B54BC8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E18685-3958-4B35-89CA-98E666FAE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F3C3D-3237-4FBC-B0FE-D7CB05E2E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112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90366-2B32-49EB-A2D3-3A51C7301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71A8E5-8084-437C-AB04-25FEBE07B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F9F82E-6271-454E-87C7-DCBB220E53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CE1E2D-59D3-4F1D-BD41-2F3D81EAF4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774EEB-9FD7-4A60-9686-EAFF00521B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4B2FAE-1DF3-4BED-9495-DBDA9AA25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FB34C-39B1-44E4-BB1C-D75E631B9E08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B5487F-6F72-4798-B069-EF57809C6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A50A6B-1185-4657-B6F6-7DEA1D4AA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F3C3D-3237-4FBC-B0FE-D7CB05E2E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093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DBD79-3F8A-4F03-A144-4CE289D6F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A423AE-0A28-4789-B08E-D3DBB096E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FB34C-39B1-44E4-BB1C-D75E631B9E08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2A1782-DB52-40FA-AB7E-1D3A016A6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C4A4DB-5D4F-4DED-8188-DC48A8498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F3C3D-3237-4FBC-B0FE-D7CB05E2E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2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90AE7F-710F-43D6-9365-71EEFDC0A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FB34C-39B1-44E4-BB1C-D75E631B9E08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E34200-A183-4088-8055-8D0F8712D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BAE8EE-F643-4D78-95B9-9A758A0DA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F3C3D-3237-4FBC-B0FE-D7CB05E2E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745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04C0-8BAC-44AB-90F1-8EFC6A87A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345C9-E092-4BFF-A63A-EAE18BFCA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790AAE-6616-4B79-9461-396820743C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626E8-A648-43CB-B862-F4A14DB2F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FB34C-39B1-44E4-BB1C-D75E631B9E08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F5B3C-DA5B-4330-B10A-AF2492533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32234A-7A87-495F-A460-932B96ABA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F3C3D-3237-4FBC-B0FE-D7CB05E2E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296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C3428-3673-4A34-9F5F-BDE7B0081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2B3A3B-8104-4A6D-960E-F93DDB3EE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308F14-96B9-4A51-8A2F-95AAD80FE5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0795D1-F35C-43CF-A375-35E569447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FB34C-39B1-44E4-BB1C-D75E631B9E08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56F78-17AD-47C1-9DE8-DC85CE7FA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0D1B30-C194-43C5-801E-C32CCB956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F3C3D-3237-4FBC-B0FE-D7CB05E2E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075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8C5D9F-D879-4872-9EFA-461186401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46FE8-C68D-4BC0-A54C-9959DB37D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04B71-8185-4BD6-975F-BFA4DA6519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FB34C-39B1-44E4-BB1C-D75E631B9E08}" type="datetimeFigureOut">
              <a:rPr lang="en-US" smtClean="0"/>
              <a:t>11/8/2019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829152-9E2B-4AD2-8230-D20C573FA3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EBB69-B18D-49A8-A681-47F30E6BE9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F3C3D-3237-4FBC-B0FE-D7CB05E2E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160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25.jp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6939BD-1B91-40D1-AF80-868FAE1CB3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7" t="9317" b="25000"/>
          <a:stretch/>
        </p:blipFill>
        <p:spPr>
          <a:xfrm>
            <a:off x="-27296" y="0"/>
            <a:ext cx="12219296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7296" y="0"/>
            <a:ext cx="12232944" cy="6858000"/>
          </a:xfrm>
          <a:prstGeom prst="rect">
            <a:avLst/>
          </a:prstGeom>
          <a:solidFill>
            <a:srgbClr val="7030A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97C909-09E5-4CB1-9282-5121AF986B26}"/>
              </a:ext>
            </a:extLst>
          </p:cNvPr>
          <p:cNvSpPr txBox="1"/>
          <p:nvPr/>
        </p:nvSpPr>
        <p:spPr>
          <a:xfrm>
            <a:off x="3936396" y="2859614"/>
            <a:ext cx="47981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pc="-150" dirty="0">
                <a:solidFill>
                  <a:srgbClr val="EFAA3B"/>
                </a:solidFill>
                <a:latin typeface="Work Sans" pitchFamily="2" charset="0"/>
              </a:rPr>
              <a:t>ARCHITECTURE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0D5383-652B-4789-8064-7FB6A9CB5803}"/>
              </a:ext>
            </a:extLst>
          </p:cNvPr>
          <p:cNvSpPr txBox="1"/>
          <p:nvPr/>
        </p:nvSpPr>
        <p:spPr>
          <a:xfrm>
            <a:off x="4442615" y="3470164"/>
            <a:ext cx="3540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300" dirty="0">
                <a:latin typeface="Work Sans" pitchFamily="2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184473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79">
        <p:blinds dir="vert"/>
      </p:transition>
    </mc:Choice>
    <mc:Fallback xmlns="">
      <p:transition spd="slow" advTm="7079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21D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5930900"/>
            <a:ext cx="12192000" cy="927100"/>
          </a:xfrm>
          <a:prstGeom prst="rect">
            <a:avLst/>
          </a:prstGeom>
          <a:solidFill>
            <a:srgbClr val="FFB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C524A2-CF59-4274-814A-E4EF14614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41"/>
          <a:stretch/>
        </p:blipFill>
        <p:spPr>
          <a:xfrm>
            <a:off x="0" y="3274783"/>
            <a:ext cx="2975430" cy="26561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A5BE0D-FCA4-4546-B68C-D1772872B2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7" t="5807" r="23372" b="2258"/>
          <a:stretch/>
        </p:blipFill>
        <p:spPr>
          <a:xfrm>
            <a:off x="2975430" y="3274783"/>
            <a:ext cx="3095170" cy="2656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6C025E-8794-4DA9-8728-A31DF68CE1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25" t="22664" b="14978"/>
          <a:stretch/>
        </p:blipFill>
        <p:spPr>
          <a:xfrm>
            <a:off x="6066972" y="3274783"/>
            <a:ext cx="3033486" cy="26561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85D614-78E9-4ECF-8556-F44EA18A27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5"/>
          <a:stretch/>
        </p:blipFill>
        <p:spPr>
          <a:xfrm>
            <a:off x="9100458" y="3274783"/>
            <a:ext cx="3091542" cy="26561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EAA8695-8D27-4FE8-B452-D0E2C734A4FA}"/>
              </a:ext>
            </a:extLst>
          </p:cNvPr>
          <p:cNvSpPr txBox="1"/>
          <p:nvPr/>
        </p:nvSpPr>
        <p:spPr>
          <a:xfrm>
            <a:off x="1724943" y="660824"/>
            <a:ext cx="8921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B52E"/>
                </a:solidFill>
                <a:latin typeface="Work Sans" pitchFamily="2" charset="0"/>
              </a:rPr>
              <a:t>DESIGN GALLERY SLIDE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B0E42B-8670-46D1-9E59-8A1F84FE3142}"/>
              </a:ext>
            </a:extLst>
          </p:cNvPr>
          <p:cNvSpPr txBox="1"/>
          <p:nvPr/>
        </p:nvSpPr>
        <p:spPr>
          <a:xfrm>
            <a:off x="4904194" y="1395701"/>
            <a:ext cx="2562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300" dirty="0">
                <a:solidFill>
                  <a:srgbClr val="6582AF"/>
                </a:solidFill>
                <a:latin typeface="Work Sans" pitchFamily="2" charset="0"/>
              </a:rPr>
              <a:t>TEAM SLIDE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2883C9-3356-4C11-90AB-5D63EA353C79}"/>
              </a:ext>
            </a:extLst>
          </p:cNvPr>
          <p:cNvSpPr txBox="1"/>
          <p:nvPr/>
        </p:nvSpPr>
        <p:spPr>
          <a:xfrm>
            <a:off x="3144010" y="2089021"/>
            <a:ext cx="5484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6582AF"/>
                </a:solidFill>
              </a:rPr>
              <a:t>We use light colors, very clean and modern designs.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B0E42B-8670-46D1-9E59-8A1F84FE3142}"/>
              </a:ext>
            </a:extLst>
          </p:cNvPr>
          <p:cNvSpPr txBox="1"/>
          <p:nvPr/>
        </p:nvSpPr>
        <p:spPr>
          <a:xfrm>
            <a:off x="4729360" y="6162555"/>
            <a:ext cx="2912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734E2A"/>
                </a:solidFill>
                <a:latin typeface="Work Sans" pitchFamily="2" charset="0"/>
              </a:rPr>
              <a:t>Portfolio slide</a:t>
            </a:r>
          </a:p>
        </p:txBody>
      </p:sp>
    </p:spTree>
    <p:extLst>
      <p:ext uri="{BB962C8B-B14F-4D97-AF65-F5344CB8AC3E}">
        <p14:creationId xmlns:p14="http://schemas.microsoft.com/office/powerpoint/2010/main" val="296628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623">
        <p:fade/>
      </p:transition>
    </mc:Choice>
    <mc:Fallback xmlns="">
      <p:transition spd="med" advTm="66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3" grpId="0"/>
      <p:bldP spid="1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21D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AAB2ED-F8E9-46A2-8634-9BDD1FC97A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05" b="42691"/>
          <a:stretch/>
        </p:blipFill>
        <p:spPr>
          <a:xfrm rot="18782556">
            <a:off x="7614977" y="1473631"/>
            <a:ext cx="1537023" cy="14797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8AF580-5A3D-4A47-987D-4E6801C285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6" t="19724" r="23373" b="26824"/>
          <a:stretch/>
        </p:blipFill>
        <p:spPr>
          <a:xfrm rot="18717636">
            <a:off x="6394619" y="2726389"/>
            <a:ext cx="1635656" cy="15548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D85919-C6E0-497E-B040-0486254549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4" t="17192" b="5156"/>
          <a:stretch/>
        </p:blipFill>
        <p:spPr>
          <a:xfrm rot="18756481">
            <a:off x="8818304" y="2579334"/>
            <a:ext cx="1561399" cy="15234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2FFA45-FA29-4178-920C-0440FBE10E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04" t="27881" b="26877"/>
          <a:stretch/>
        </p:blipFill>
        <p:spPr>
          <a:xfrm rot="18777323">
            <a:off x="7657275" y="3873077"/>
            <a:ext cx="1604237" cy="15327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D0E3079-3BB9-4660-B75C-A7259FDF7D72}"/>
              </a:ext>
            </a:extLst>
          </p:cNvPr>
          <p:cNvSpPr txBox="1"/>
          <p:nvPr/>
        </p:nvSpPr>
        <p:spPr>
          <a:xfrm>
            <a:off x="885369" y="933820"/>
            <a:ext cx="4065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B52E"/>
                </a:solidFill>
                <a:latin typeface="Work Sans" pitchFamily="2" charset="0"/>
              </a:rPr>
              <a:t>MULTI CUBE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7FF583-FFD7-4A02-9732-C02C2CA5EAC5}"/>
              </a:ext>
            </a:extLst>
          </p:cNvPr>
          <p:cNvSpPr txBox="1"/>
          <p:nvPr/>
        </p:nvSpPr>
        <p:spPr>
          <a:xfrm>
            <a:off x="885369" y="1542901"/>
            <a:ext cx="4363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B5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ork Sans" pitchFamily="2" charset="0"/>
              </a:rPr>
              <a:t>GALLERY SLIDE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C1D042-3AC6-410C-B901-5F8AE67A4EF7}"/>
              </a:ext>
            </a:extLst>
          </p:cNvPr>
          <p:cNvSpPr txBox="1"/>
          <p:nvPr/>
        </p:nvSpPr>
        <p:spPr>
          <a:xfrm>
            <a:off x="885369" y="4061980"/>
            <a:ext cx="3701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B52E"/>
                </a:solidFill>
                <a:latin typeface="Work Sans" pitchFamily="2" charset="0"/>
              </a:rPr>
              <a:t>MULTI CUBE DESIGN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302D8E-1F4F-49B9-A673-799AB57485A0}"/>
              </a:ext>
            </a:extLst>
          </p:cNvPr>
          <p:cNvSpPr txBox="1"/>
          <p:nvPr/>
        </p:nvSpPr>
        <p:spPr>
          <a:xfrm>
            <a:off x="885369" y="4545718"/>
            <a:ext cx="47411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6582AF"/>
                </a:solidFill>
                <a:latin typeface="Work Sans" pitchFamily="2" charset="0"/>
              </a:rPr>
              <a:t>We provide multi – level system specification and modeling framework.</a:t>
            </a:r>
          </a:p>
        </p:txBody>
      </p:sp>
    </p:spTree>
    <p:extLst>
      <p:ext uri="{BB962C8B-B14F-4D97-AF65-F5344CB8AC3E}">
        <p14:creationId xmlns:p14="http://schemas.microsoft.com/office/powerpoint/2010/main" val="197518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235">
        <p:fade/>
      </p:transition>
    </mc:Choice>
    <mc:Fallback xmlns="">
      <p:transition spd="med" advTm="62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21D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B1127D-6B56-4989-BF8E-A91126840D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2" y="3151628"/>
            <a:ext cx="4998138" cy="28266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9405BD-6340-49EB-A035-94EE13363E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7" t="12493" r="13714"/>
          <a:stretch/>
        </p:blipFill>
        <p:spPr>
          <a:xfrm>
            <a:off x="5837470" y="2465026"/>
            <a:ext cx="2419084" cy="35132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85BC05-E67F-4001-AA25-7867C5AFEE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" t="19527" r="1" b="-1"/>
          <a:stretch/>
        </p:blipFill>
        <p:spPr>
          <a:xfrm>
            <a:off x="706582" y="907474"/>
            <a:ext cx="4998138" cy="21012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0F5E59-6BF7-4B13-B829-1012988BBE2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304" y="2791691"/>
            <a:ext cx="3096114" cy="31865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F7C06E-6589-4E98-8FA8-8C37BB0EF05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6" t="25989" r="22319" b="26596"/>
          <a:stretch/>
        </p:blipFill>
        <p:spPr>
          <a:xfrm>
            <a:off x="8389305" y="879764"/>
            <a:ext cx="3096113" cy="17408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FC4EE27-F6A4-44A0-BA11-585D16F507C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91" r="12082" b="6450"/>
          <a:stretch/>
        </p:blipFill>
        <p:spPr>
          <a:xfrm>
            <a:off x="5837470" y="910690"/>
            <a:ext cx="2419084" cy="141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4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274">
        <p:fade/>
      </p:transition>
    </mc:Choice>
    <mc:Fallback xmlns="">
      <p:transition spd="med" advTm="62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21D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E1CA3E-3384-401F-85CB-D75EE8C3F8B1}"/>
              </a:ext>
            </a:extLst>
          </p:cNvPr>
          <p:cNvSpPr txBox="1"/>
          <p:nvPr/>
        </p:nvSpPr>
        <p:spPr>
          <a:xfrm>
            <a:off x="7074081" y="742126"/>
            <a:ext cx="5117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B52E"/>
                </a:solidFill>
                <a:latin typeface="Work Sans" pitchFamily="2" charset="0"/>
              </a:rPr>
              <a:t>INTERIOR &amp; DESIGN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1AAE47-75CC-4E46-9884-6913B6446ADA}"/>
              </a:ext>
            </a:extLst>
          </p:cNvPr>
          <p:cNvSpPr txBox="1"/>
          <p:nvPr/>
        </p:nvSpPr>
        <p:spPr>
          <a:xfrm>
            <a:off x="7074081" y="1304344"/>
            <a:ext cx="3738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B5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ork Sans" pitchFamily="2" charset="0"/>
              </a:rPr>
              <a:t>GALLERY SLIDE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0705C2-A246-4500-8505-4A4248EE3910}"/>
              </a:ext>
            </a:extLst>
          </p:cNvPr>
          <p:cNvSpPr txBox="1"/>
          <p:nvPr/>
        </p:nvSpPr>
        <p:spPr>
          <a:xfrm>
            <a:off x="7074082" y="2249741"/>
            <a:ext cx="3917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B5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ork Sans" pitchFamily="2" charset="0"/>
              </a:rPr>
              <a:t>Interior Design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86B7D5-568D-4298-9341-E3C54C89AE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1" t="30759" r="52588"/>
          <a:stretch/>
        </p:blipFill>
        <p:spPr>
          <a:xfrm>
            <a:off x="3612295" y="554183"/>
            <a:ext cx="2875763" cy="2909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B34A48-2E74-4D2B-9902-A5EF172B97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36" r="34780"/>
          <a:stretch/>
        </p:blipFill>
        <p:spPr>
          <a:xfrm>
            <a:off x="586023" y="554183"/>
            <a:ext cx="2893316" cy="57357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92824F-374C-4387-8544-D748B43EE6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41" t="39673" r="3" b="19167"/>
          <a:stretch/>
        </p:blipFill>
        <p:spPr>
          <a:xfrm>
            <a:off x="3612295" y="3584925"/>
            <a:ext cx="2875763" cy="27050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4302D8E-1F4F-49B9-A673-799AB57485A0}"/>
              </a:ext>
            </a:extLst>
          </p:cNvPr>
          <p:cNvSpPr txBox="1"/>
          <p:nvPr/>
        </p:nvSpPr>
        <p:spPr>
          <a:xfrm>
            <a:off x="7074081" y="4517721"/>
            <a:ext cx="4026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6582AF"/>
                </a:solidFill>
                <a:latin typeface="Work Sans" pitchFamily="2" charset="0"/>
              </a:rPr>
              <a:t>We will plan, research, coordinates and manage your building and houses and design. </a:t>
            </a:r>
          </a:p>
        </p:txBody>
      </p:sp>
    </p:spTree>
    <p:extLst>
      <p:ext uri="{BB962C8B-B14F-4D97-AF65-F5344CB8AC3E}">
        <p14:creationId xmlns:p14="http://schemas.microsoft.com/office/powerpoint/2010/main" val="353756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24">
        <p:fade/>
      </p:transition>
    </mc:Choice>
    <mc:Fallback xmlns="">
      <p:transition spd="med" advTm="60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1" decel="8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8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8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decel="8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6137564" cy="6858000"/>
          </a:xfrm>
          <a:prstGeom prst="rect">
            <a:avLst/>
          </a:prstGeom>
          <a:solidFill>
            <a:srgbClr val="FFB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137563" y="0"/>
            <a:ext cx="6115645" cy="6858000"/>
          </a:xfrm>
          <a:prstGeom prst="rect">
            <a:avLst/>
          </a:prstGeom>
          <a:solidFill>
            <a:srgbClr val="121D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2" t="15472" r="30352" b="12896"/>
          <a:stretch/>
        </p:blipFill>
        <p:spPr>
          <a:xfrm>
            <a:off x="4937319" y="1210092"/>
            <a:ext cx="2377881" cy="40706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73DB43-2371-469A-B5AD-9A4F9BC46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"/>
          <a:stretch/>
        </p:blipFill>
        <p:spPr>
          <a:xfrm>
            <a:off x="4756942" y="615950"/>
            <a:ext cx="2739325" cy="53630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1484A3-271D-4014-A729-58E9A28E28A2}"/>
              </a:ext>
            </a:extLst>
          </p:cNvPr>
          <p:cNvSpPr txBox="1"/>
          <p:nvPr/>
        </p:nvSpPr>
        <p:spPr>
          <a:xfrm>
            <a:off x="982746" y="1516193"/>
            <a:ext cx="29905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121D44"/>
                </a:solidFill>
                <a:latin typeface="Work Sans" pitchFamily="2" charset="0"/>
              </a:rPr>
              <a:t>OUR </a:t>
            </a:r>
          </a:p>
          <a:p>
            <a:r>
              <a:rPr lang="en-US" sz="4000" b="1" dirty="0">
                <a:solidFill>
                  <a:srgbClr val="121D44"/>
                </a:solidFill>
                <a:latin typeface="Work Sans" pitchFamily="2" charset="0"/>
              </a:rPr>
              <a:t>DESIGN </a:t>
            </a:r>
          </a:p>
          <a:p>
            <a:r>
              <a:rPr lang="en-US" sz="4000" b="1" dirty="0">
                <a:solidFill>
                  <a:srgbClr val="121D44"/>
                </a:solidFill>
                <a:latin typeface="Work Sans" pitchFamily="2" charset="0"/>
              </a:rPr>
              <a:t>INTERIOR </a:t>
            </a:r>
          </a:p>
          <a:p>
            <a:r>
              <a:rPr lang="en-US" sz="4000" b="1" dirty="0">
                <a:solidFill>
                  <a:srgbClr val="121D44"/>
                </a:solidFill>
                <a:latin typeface="Work Sans" pitchFamily="2" charset="0"/>
              </a:rPr>
              <a:t>AGENCY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A74A39-9070-4157-9BB4-096D3CC1BB0E}"/>
              </a:ext>
            </a:extLst>
          </p:cNvPr>
          <p:cNvSpPr txBox="1"/>
          <p:nvPr/>
        </p:nvSpPr>
        <p:spPr>
          <a:xfrm>
            <a:off x="810269" y="1049845"/>
            <a:ext cx="3444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121D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ARCHITECTURE SERVICES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701638-65A6-4927-A00E-9E70F626AE83}"/>
              </a:ext>
            </a:extLst>
          </p:cNvPr>
          <p:cNvSpPr txBox="1"/>
          <p:nvPr/>
        </p:nvSpPr>
        <p:spPr>
          <a:xfrm>
            <a:off x="8279872" y="2214274"/>
            <a:ext cx="33744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B52E"/>
                </a:solidFill>
                <a:latin typeface="Work Sans" pitchFamily="2" charset="0"/>
              </a:rPr>
              <a:t>ARCHITECTURE AGENCY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9F9B1D-9D35-4ECF-9B49-A73B46AA9896}"/>
              </a:ext>
            </a:extLst>
          </p:cNvPr>
          <p:cNvSpPr txBox="1"/>
          <p:nvPr/>
        </p:nvSpPr>
        <p:spPr>
          <a:xfrm>
            <a:off x="8279872" y="4626957"/>
            <a:ext cx="32565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B52E"/>
                </a:solidFill>
                <a:latin typeface="Work Sans" pitchFamily="2" charset="0"/>
              </a:rPr>
              <a:t>INTERIOR AND DESIGN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302D8E-1F4F-49B9-A673-799AB57485A0}"/>
              </a:ext>
            </a:extLst>
          </p:cNvPr>
          <p:cNvSpPr txBox="1"/>
          <p:nvPr/>
        </p:nvSpPr>
        <p:spPr>
          <a:xfrm>
            <a:off x="1006715" y="4664714"/>
            <a:ext cx="35409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734E2A"/>
                </a:solidFill>
                <a:latin typeface="Work Sans" pitchFamily="2" charset="0"/>
              </a:rPr>
              <a:t>We design and re-design interiors  of environmental design in an active manner.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302D8E-1F4F-49B9-A673-799AB57485A0}"/>
              </a:ext>
            </a:extLst>
          </p:cNvPr>
          <p:cNvSpPr txBox="1"/>
          <p:nvPr/>
        </p:nvSpPr>
        <p:spPr>
          <a:xfrm>
            <a:off x="8279873" y="2630134"/>
            <a:ext cx="27393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6582AF"/>
                </a:solidFill>
                <a:latin typeface="Work Sans" pitchFamily="2" charset="0"/>
              </a:rPr>
              <a:t>We are looking for an Architect</a:t>
            </a:r>
          </a:p>
          <a:p>
            <a:endParaRPr lang="en-US" sz="700" dirty="0">
              <a:solidFill>
                <a:srgbClr val="6582AF"/>
              </a:solidFill>
              <a:latin typeface="Work Sans" pitchFamily="2" charset="0"/>
            </a:endParaRPr>
          </a:p>
          <a:p>
            <a:r>
              <a:rPr lang="en-US" sz="700" dirty="0">
                <a:solidFill>
                  <a:srgbClr val="6582AF"/>
                </a:solidFill>
                <a:latin typeface="Work Sans" pitchFamily="2" charset="0"/>
              </a:rPr>
              <a:t>Responsibilities: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rgbClr val="6582AF"/>
                </a:solidFill>
                <a:latin typeface="Work Sans" pitchFamily="2" charset="0"/>
              </a:rPr>
              <a:t>Controls project to start to finish to ensure high quality, innovative and functional design.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rgbClr val="6582AF"/>
                </a:solidFill>
                <a:latin typeface="Work Sans" pitchFamily="2" charset="0"/>
              </a:rPr>
              <a:t>Develop architecture according clients needs.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302D8E-1F4F-49B9-A673-799AB57485A0}"/>
              </a:ext>
            </a:extLst>
          </p:cNvPr>
          <p:cNvSpPr txBox="1"/>
          <p:nvPr/>
        </p:nvSpPr>
        <p:spPr>
          <a:xfrm>
            <a:off x="8279873" y="5095846"/>
            <a:ext cx="273932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6582AF"/>
                </a:solidFill>
                <a:latin typeface="Work Sans" pitchFamily="2" charset="0"/>
              </a:rPr>
              <a:t>I want to surprise paris apple </a:t>
            </a:r>
          </a:p>
          <a:p>
            <a:r>
              <a:rPr lang="en-US" sz="700" dirty="0">
                <a:solidFill>
                  <a:srgbClr val="6582AF"/>
                </a:solidFill>
                <a:latin typeface="Work Sans" pitchFamily="2" charset="0"/>
              </a:rPr>
              <a:t>fans challenged cezanne in his book</a:t>
            </a:r>
          </a:p>
          <a:p>
            <a:r>
              <a:rPr lang="en-US" sz="700" dirty="0">
                <a:solidFill>
                  <a:srgbClr val="6582AF"/>
                </a:solidFill>
                <a:latin typeface="Work Sans" pitchFamily="2" charset="0"/>
              </a:rPr>
              <a:t>of the spiritual art Kandinsky wrote:</a:t>
            </a:r>
          </a:p>
          <a:p>
            <a:r>
              <a:rPr lang="en-US" sz="700" dirty="0">
                <a:solidFill>
                  <a:srgbClr val="6582AF"/>
                </a:solidFill>
                <a:latin typeface="Work Sans" pitchFamily="2" charset="0"/>
              </a:rPr>
              <a:t>From the cup of tea he did inspired creature</a:t>
            </a:r>
          </a:p>
          <a:p>
            <a:endParaRPr lang="en-US" sz="700" dirty="0">
              <a:solidFill>
                <a:srgbClr val="6582AF"/>
              </a:solidFill>
              <a:latin typeface="Work Sans" pitchFamily="2" charset="0"/>
            </a:endParaRPr>
          </a:p>
        </p:txBody>
      </p:sp>
      <p:sp>
        <p:nvSpPr>
          <p:cNvPr id="19" name="Hexagon 18"/>
          <p:cNvSpPr/>
          <p:nvPr/>
        </p:nvSpPr>
        <p:spPr>
          <a:xfrm rot="16200000">
            <a:off x="8232007" y="1534136"/>
            <a:ext cx="694055" cy="598324"/>
          </a:xfrm>
          <a:prstGeom prst="hexagon">
            <a:avLst/>
          </a:prstGeom>
          <a:solidFill>
            <a:srgbClr val="FFB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20" name="Hexagon 19"/>
          <p:cNvSpPr/>
          <p:nvPr/>
        </p:nvSpPr>
        <p:spPr>
          <a:xfrm rot="16200000">
            <a:off x="8232007" y="3879298"/>
            <a:ext cx="694055" cy="598324"/>
          </a:xfrm>
          <a:prstGeom prst="hexagon">
            <a:avLst/>
          </a:prstGeom>
          <a:solidFill>
            <a:srgbClr val="FFB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0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752">
        <p:fade/>
      </p:transition>
    </mc:Choice>
    <mc:Fallback xmlns="">
      <p:transition spd="med" advTm="67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2" dur="40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6" grpId="0"/>
      <p:bldP spid="7" grpId="0"/>
      <p:bldP spid="11" grpId="0"/>
      <p:bldP spid="12" grpId="0"/>
      <p:bldP spid="14" grpId="0"/>
      <p:bldP spid="16" grpId="0"/>
      <p:bldP spid="18" grpId="0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-1"/>
            <a:ext cx="5710236" cy="6858000"/>
          </a:xfrm>
          <a:prstGeom prst="rect">
            <a:avLst/>
          </a:prstGeom>
          <a:solidFill>
            <a:srgbClr val="121D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D504D5-BDFD-4FE4-8718-2F0549D6E9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37" r="17573"/>
          <a:stretch/>
        </p:blipFill>
        <p:spPr>
          <a:xfrm>
            <a:off x="5710236" y="-1"/>
            <a:ext cx="3882683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692587" y="-1"/>
            <a:ext cx="3499413" cy="6858000"/>
          </a:xfrm>
          <a:prstGeom prst="rect">
            <a:avLst/>
          </a:prstGeom>
          <a:solidFill>
            <a:srgbClr val="FFB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BC443C-4ED2-47A7-B9FB-B24B05CFC6A8}"/>
              </a:ext>
            </a:extLst>
          </p:cNvPr>
          <p:cNvSpPr txBox="1"/>
          <p:nvPr/>
        </p:nvSpPr>
        <p:spPr>
          <a:xfrm>
            <a:off x="9209234" y="3744925"/>
            <a:ext cx="24661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21D44"/>
                </a:solidFill>
                <a:latin typeface="Work Sans" pitchFamily="2" charset="0"/>
              </a:rPr>
              <a:t>INTERIOR</a:t>
            </a:r>
          </a:p>
          <a:p>
            <a:r>
              <a:rPr lang="en-US" sz="3600" b="1" dirty="0">
                <a:solidFill>
                  <a:srgbClr val="121D44"/>
                </a:solidFill>
                <a:latin typeface="Work Sans" pitchFamily="2" charset="0"/>
              </a:rPr>
              <a:t>DESIGN</a:t>
            </a:r>
          </a:p>
          <a:p>
            <a:r>
              <a:rPr lang="en-US" sz="3600" b="1" dirty="0">
                <a:solidFill>
                  <a:srgbClr val="121D44"/>
                </a:solidFill>
                <a:latin typeface="Work Sans" pitchFamily="2" charset="0"/>
              </a:rPr>
              <a:t>SLIDE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9BAB60-4286-4CC4-84C4-EDAD8A936787}"/>
              </a:ext>
            </a:extLst>
          </p:cNvPr>
          <p:cNvSpPr txBox="1"/>
          <p:nvPr/>
        </p:nvSpPr>
        <p:spPr>
          <a:xfrm>
            <a:off x="1994107" y="1154829"/>
            <a:ext cx="2504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B233"/>
                </a:solidFill>
                <a:latin typeface="Work Sans" pitchFamily="2" charset="0"/>
              </a:rPr>
              <a:t>Interior app design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2A0667-26A0-4F22-BD11-303B3B38BDEC}"/>
              </a:ext>
            </a:extLst>
          </p:cNvPr>
          <p:cNvSpPr txBox="1"/>
          <p:nvPr/>
        </p:nvSpPr>
        <p:spPr>
          <a:xfrm>
            <a:off x="1994107" y="2487921"/>
            <a:ext cx="2321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B233"/>
                </a:solidFill>
                <a:latin typeface="Work Sans" pitchFamily="2" charset="0"/>
              </a:rPr>
              <a:t>Mobile app design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936C4F-7984-440A-A0EC-66A69F0A429B}"/>
              </a:ext>
            </a:extLst>
          </p:cNvPr>
          <p:cNvSpPr txBox="1"/>
          <p:nvPr/>
        </p:nvSpPr>
        <p:spPr>
          <a:xfrm>
            <a:off x="1994107" y="3770714"/>
            <a:ext cx="27854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B233"/>
                </a:solidFill>
                <a:latin typeface="Work Sans" pitchFamily="2" charset="0"/>
              </a:rPr>
              <a:t>Project management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3BAC6E-E13E-47CA-8CD3-A0794987F148}"/>
              </a:ext>
            </a:extLst>
          </p:cNvPr>
          <p:cNvSpPr txBox="1"/>
          <p:nvPr/>
        </p:nvSpPr>
        <p:spPr>
          <a:xfrm>
            <a:off x="1994107" y="5089957"/>
            <a:ext cx="1716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B233"/>
                </a:solidFill>
                <a:latin typeface="Work Sans" pitchFamily="2" charset="0"/>
              </a:rPr>
              <a:t>Architecture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3AB6C5-9B4C-4C1A-BA4F-BED74D6ED82A}"/>
              </a:ext>
            </a:extLst>
          </p:cNvPr>
          <p:cNvSpPr txBox="1"/>
          <p:nvPr/>
        </p:nvSpPr>
        <p:spPr>
          <a:xfrm>
            <a:off x="1994107" y="1380532"/>
            <a:ext cx="2491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ork Sans" pitchFamily="2" charset="0"/>
              </a:rPr>
              <a:t>This is a design planning for buildings or homes.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3AB6C5-9B4C-4C1A-BA4F-BED74D6ED82A}"/>
              </a:ext>
            </a:extLst>
          </p:cNvPr>
          <p:cNvSpPr txBox="1"/>
          <p:nvPr/>
        </p:nvSpPr>
        <p:spPr>
          <a:xfrm>
            <a:off x="1994107" y="2701111"/>
            <a:ext cx="2491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ork Sans" pitchFamily="2" charset="0"/>
              </a:rPr>
              <a:t>This is a design planning for mobile app designs.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3AB6C5-9B4C-4C1A-BA4F-BED74D6ED82A}"/>
              </a:ext>
            </a:extLst>
          </p:cNvPr>
          <p:cNvSpPr txBox="1"/>
          <p:nvPr/>
        </p:nvSpPr>
        <p:spPr>
          <a:xfrm>
            <a:off x="1994107" y="4025788"/>
            <a:ext cx="2491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ork Sans" pitchFamily="2" charset="0"/>
              </a:rPr>
              <a:t>Our project management team will give you the best result for your house design.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3AB6C5-9B4C-4C1A-BA4F-BED74D6ED82A}"/>
              </a:ext>
            </a:extLst>
          </p:cNvPr>
          <p:cNvSpPr txBox="1"/>
          <p:nvPr/>
        </p:nvSpPr>
        <p:spPr>
          <a:xfrm>
            <a:off x="1994107" y="5338343"/>
            <a:ext cx="2491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ork Sans" pitchFamily="2" charset="0"/>
              </a:rPr>
              <a:t>This is a product planning, design and building construction.</a:t>
            </a:r>
          </a:p>
        </p:txBody>
      </p:sp>
      <p:sp>
        <p:nvSpPr>
          <p:cNvPr id="19" name="Oval 18"/>
          <p:cNvSpPr/>
          <p:nvPr/>
        </p:nvSpPr>
        <p:spPr>
          <a:xfrm>
            <a:off x="1141409" y="1115508"/>
            <a:ext cx="706202" cy="718679"/>
          </a:xfrm>
          <a:prstGeom prst="ellipse">
            <a:avLst/>
          </a:prstGeom>
          <a:solidFill>
            <a:srgbClr val="FFB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141409" y="2405580"/>
            <a:ext cx="706202" cy="718679"/>
          </a:xfrm>
          <a:prstGeom prst="ellipse">
            <a:avLst/>
          </a:prstGeom>
          <a:solidFill>
            <a:srgbClr val="FFB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141409" y="3727300"/>
            <a:ext cx="706202" cy="718679"/>
          </a:xfrm>
          <a:prstGeom prst="ellipse">
            <a:avLst/>
          </a:prstGeom>
          <a:solidFill>
            <a:srgbClr val="FFB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169431" y="5023813"/>
            <a:ext cx="706202" cy="718679"/>
          </a:xfrm>
          <a:prstGeom prst="ellipse">
            <a:avLst/>
          </a:prstGeom>
          <a:solidFill>
            <a:srgbClr val="FFB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21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297">
        <p:fade/>
      </p:transition>
    </mc:Choice>
    <mc:Fallback xmlns="">
      <p:transition spd="med" advTm="62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4" grpId="0"/>
      <p:bldP spid="4" grpId="1"/>
      <p:bldP spid="5" grpId="0"/>
      <p:bldP spid="5" grpId="1"/>
      <p:bldP spid="7" grpId="0"/>
      <p:bldP spid="7" grpId="1"/>
      <p:bldP spid="9" grpId="0"/>
      <p:bldP spid="9" grpId="1"/>
      <p:bldP spid="11" grpId="0"/>
      <p:bldP spid="11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6939BD-1B91-40D1-AF80-868FAE1CB3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7" t="9317" b="25000"/>
          <a:stretch/>
        </p:blipFill>
        <p:spPr>
          <a:xfrm>
            <a:off x="-27296" y="0"/>
            <a:ext cx="12219296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7296" y="0"/>
            <a:ext cx="12232944" cy="6858000"/>
          </a:xfrm>
          <a:prstGeom prst="rect">
            <a:avLst/>
          </a:prstGeom>
          <a:solidFill>
            <a:srgbClr val="7030A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97C909-09E5-4CB1-9282-5121AF986B26}"/>
              </a:ext>
            </a:extLst>
          </p:cNvPr>
          <p:cNvSpPr txBox="1"/>
          <p:nvPr/>
        </p:nvSpPr>
        <p:spPr>
          <a:xfrm>
            <a:off x="3936396" y="2859614"/>
            <a:ext cx="47981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pc="-150" dirty="0">
                <a:solidFill>
                  <a:srgbClr val="EFAA3B"/>
                </a:solidFill>
                <a:latin typeface="Work Sans" pitchFamily="2" charset="0"/>
              </a:rPr>
              <a:t>ARCHITECTURE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0D5383-652B-4789-8064-7FB6A9CB5803}"/>
              </a:ext>
            </a:extLst>
          </p:cNvPr>
          <p:cNvSpPr txBox="1"/>
          <p:nvPr/>
        </p:nvSpPr>
        <p:spPr>
          <a:xfrm>
            <a:off x="4442615" y="3470164"/>
            <a:ext cx="3540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300" dirty="0">
                <a:latin typeface="Work Sans" pitchFamily="2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35473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711">
        <p:blinds dir="vert"/>
      </p:transition>
    </mc:Choice>
    <mc:Fallback xmlns="">
      <p:transition spd="slow" advTm="6711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121D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0F6A84-675E-454E-AA54-7E7ECA952305}"/>
              </a:ext>
            </a:extLst>
          </p:cNvPr>
          <p:cNvSpPr txBox="1"/>
          <p:nvPr/>
        </p:nvSpPr>
        <p:spPr>
          <a:xfrm>
            <a:off x="3062797" y="4095595"/>
            <a:ext cx="56480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B233"/>
                </a:solidFill>
                <a:latin typeface="Work Sans" pitchFamily="2" charset="0"/>
              </a:rPr>
              <a:t>Alice Samuelson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236861" y="1060938"/>
            <a:ext cx="3299890" cy="2368062"/>
          </a:xfrm>
          <a:prstGeom prst="roundRect">
            <a:avLst>
              <a:gd name="adj" fmla="val 9925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 rot="3168321">
            <a:off x="4734264" y="1048358"/>
            <a:ext cx="2305084" cy="2393223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302D8E-1F4F-49B9-A673-799AB57485A0}"/>
              </a:ext>
            </a:extLst>
          </p:cNvPr>
          <p:cNvSpPr txBox="1"/>
          <p:nvPr/>
        </p:nvSpPr>
        <p:spPr>
          <a:xfrm>
            <a:off x="2214404" y="5121857"/>
            <a:ext cx="7344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6582AF"/>
                </a:solidFill>
                <a:latin typeface="Work Sans" pitchFamily="2" charset="0"/>
              </a:rPr>
              <a:t>TOPIC: Architectural Design</a:t>
            </a:r>
          </a:p>
        </p:txBody>
      </p:sp>
    </p:spTree>
    <p:extLst>
      <p:ext uri="{BB962C8B-B14F-4D97-AF65-F5344CB8AC3E}">
        <p14:creationId xmlns:p14="http://schemas.microsoft.com/office/powerpoint/2010/main" val="648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80">
        <p:fade/>
      </p:transition>
    </mc:Choice>
    <mc:Fallback xmlns="">
      <p:transition spd="med" advTm="55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9" grpId="1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281722" cy="6858000"/>
          </a:xfrm>
          <a:prstGeom prst="rect">
            <a:avLst/>
          </a:prstGeom>
          <a:solidFill>
            <a:srgbClr val="131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EB98D9E-FD5D-43A5-A014-CB177BB73F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" t="2845" r="3429" b="5831"/>
          <a:stretch/>
        </p:blipFill>
        <p:spPr>
          <a:xfrm>
            <a:off x="5680362" y="544946"/>
            <a:ext cx="2881747" cy="1644072"/>
          </a:xfrm>
          <a:prstGeom prst="rect">
            <a:avLst/>
          </a:prstGeom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C803F47-216C-4A45-8ED0-83A6581EAD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8" r="28993" b="1280"/>
          <a:stretch/>
        </p:blipFill>
        <p:spPr>
          <a:xfrm>
            <a:off x="5680362" y="2286357"/>
            <a:ext cx="2881747" cy="40266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A322DD8-D9CE-4D8B-A74A-76D4A6EC65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9" t="-526" b="1"/>
          <a:stretch/>
        </p:blipFill>
        <p:spPr>
          <a:xfrm>
            <a:off x="8663709" y="526473"/>
            <a:ext cx="2863274" cy="27247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E325D0-D371-4859-BEBF-F6509E4F0A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3" r="30011"/>
          <a:stretch/>
        </p:blipFill>
        <p:spPr>
          <a:xfrm>
            <a:off x="8663710" y="3364492"/>
            <a:ext cx="2863274" cy="295318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5B5E41A-B8BD-49FD-B1DE-CB66AD307023}"/>
              </a:ext>
            </a:extLst>
          </p:cNvPr>
          <p:cNvGrpSpPr/>
          <p:nvPr/>
        </p:nvGrpSpPr>
        <p:grpSpPr>
          <a:xfrm>
            <a:off x="681942" y="645014"/>
            <a:ext cx="4316478" cy="4096301"/>
            <a:chOff x="681942" y="645014"/>
            <a:chExt cx="4316478" cy="409630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15D55FC-F84A-4102-B6B3-DFF6C91A166C}"/>
                </a:ext>
              </a:extLst>
            </p:cNvPr>
            <p:cNvSpPr txBox="1"/>
            <p:nvPr/>
          </p:nvSpPr>
          <p:spPr>
            <a:xfrm>
              <a:off x="681942" y="645014"/>
              <a:ext cx="374872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EFAA3B"/>
                  </a:solidFill>
                  <a:latin typeface="Work Sans" pitchFamily="2" charset="0"/>
                </a:rPr>
                <a:t>ARCHITECTURE</a:t>
              </a:r>
              <a:r>
                <a:rPr lang="en-US" sz="3200" b="1" dirty="0">
                  <a:solidFill>
                    <a:srgbClr val="EFAA3B"/>
                  </a:solidFill>
                  <a:latin typeface="Work Sans" pitchFamily="2" charset="0"/>
                </a:rPr>
                <a:t> </a:t>
              </a:r>
            </a:p>
            <a:p>
              <a:r>
                <a:rPr lang="en-US" sz="3600" dirty="0">
                  <a:solidFill>
                    <a:srgbClr val="EFAA3B"/>
                  </a:solidFill>
                  <a:latin typeface="Work Sans" pitchFamily="2" charset="0"/>
                </a:rPr>
                <a:t>GALLERY SLIDE</a:t>
              </a:r>
              <a:endParaRPr lang="en-US" sz="3200" dirty="0">
                <a:solidFill>
                  <a:srgbClr val="EFAA3B"/>
                </a:solidFill>
                <a:latin typeface="Work Sans" pitchFamily="2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18C49F1-4EF1-47FF-A082-0F3F975FBCB5}"/>
                </a:ext>
              </a:extLst>
            </p:cNvPr>
            <p:cNvSpPr txBox="1"/>
            <p:nvPr/>
          </p:nvSpPr>
          <p:spPr>
            <a:xfrm>
              <a:off x="681942" y="3830908"/>
              <a:ext cx="43164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EFAA3B"/>
                  </a:solidFill>
                  <a:latin typeface="Work Sans" pitchFamily="2" charset="0"/>
                </a:rPr>
                <a:t>ARCHITECTURAL DESIGN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27C590B-DB26-4E89-894D-B4805C272627}"/>
                </a:ext>
              </a:extLst>
            </p:cNvPr>
            <p:cNvSpPr txBox="1"/>
            <p:nvPr/>
          </p:nvSpPr>
          <p:spPr>
            <a:xfrm>
              <a:off x="681942" y="4325817"/>
              <a:ext cx="367216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5F72A1"/>
                  </a:solidFill>
                  <a:latin typeface="Work Sans" pitchFamily="2" charset="0"/>
                </a:rPr>
                <a:t>THIS IS A PROCESS OF DESIGN FOR BUILDING AND LANDSCAPES.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18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952">
        <p:fade/>
      </p:transition>
    </mc:Choice>
    <mc:Fallback xmlns="">
      <p:transition spd="med" advTm="59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92D96EC7-A173-4431-AFF6-2E1C199E9F04}"/>
              </a:ext>
            </a:extLst>
          </p:cNvPr>
          <p:cNvSpPr/>
          <p:nvPr/>
        </p:nvSpPr>
        <p:spPr>
          <a:xfrm>
            <a:off x="-18573" y="0"/>
            <a:ext cx="12216418" cy="6924110"/>
          </a:xfrm>
          <a:prstGeom prst="rect">
            <a:avLst/>
          </a:prstGeom>
          <a:gradFill flip="none" rotWithShape="1">
            <a:gsLst>
              <a:gs pos="0">
                <a:srgbClr val="131D44">
                  <a:tint val="66000"/>
                  <a:satMod val="160000"/>
                </a:srgbClr>
              </a:gs>
              <a:gs pos="50000">
                <a:srgbClr val="131D44">
                  <a:tint val="44500"/>
                  <a:satMod val="160000"/>
                </a:srgbClr>
              </a:gs>
              <a:gs pos="100000">
                <a:srgbClr val="131D44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-18573" y="4738683"/>
            <a:ext cx="3022689" cy="2185428"/>
          </a:xfrm>
          <a:prstGeom prst="rect">
            <a:avLst/>
          </a:prstGeom>
          <a:solidFill>
            <a:srgbClr val="EFC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47A183-F3FF-41B0-92C3-A8CC8142D4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3" t="37954" r="43235" b="11894"/>
          <a:stretch/>
        </p:blipFill>
        <p:spPr>
          <a:xfrm>
            <a:off x="3010483" y="4738682"/>
            <a:ext cx="3073304" cy="21854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8794C8-2BF9-4B15-884E-897198308F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50" b="4748"/>
          <a:stretch/>
        </p:blipFill>
        <p:spPr>
          <a:xfrm>
            <a:off x="9191712" y="4727392"/>
            <a:ext cx="3022696" cy="218542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5DCC912A-193F-4E6D-A999-5D99ECEE04D8}"/>
              </a:ext>
            </a:extLst>
          </p:cNvPr>
          <p:cNvGrpSpPr/>
          <p:nvPr/>
        </p:nvGrpSpPr>
        <p:grpSpPr>
          <a:xfrm>
            <a:off x="221734" y="5502846"/>
            <a:ext cx="2542076" cy="564770"/>
            <a:chOff x="585051" y="5448501"/>
            <a:chExt cx="2616591" cy="56477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2637146-87A6-453F-B15A-43039FAFE8B7}"/>
                </a:ext>
              </a:extLst>
            </p:cNvPr>
            <p:cNvSpPr txBox="1"/>
            <p:nvPr/>
          </p:nvSpPr>
          <p:spPr>
            <a:xfrm>
              <a:off x="585051" y="5448501"/>
              <a:ext cx="26165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Work Sans" pitchFamily="2" charset="0"/>
                </a:rPr>
                <a:t>Interior app design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AB88B84-E132-4F23-8A3A-BF3D2F91F77B}"/>
                </a:ext>
              </a:extLst>
            </p:cNvPr>
            <p:cNvSpPr txBox="1"/>
            <p:nvPr/>
          </p:nvSpPr>
          <p:spPr>
            <a:xfrm>
              <a:off x="949053" y="5828605"/>
              <a:ext cx="1888587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3C292C"/>
                  </a:solidFill>
                  <a:latin typeface="Work Sans" pitchFamily="2" charset="0"/>
                </a:rPr>
                <a:t>We design homes.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6071581" y="4738683"/>
            <a:ext cx="3134347" cy="2185428"/>
          </a:xfrm>
          <a:prstGeom prst="rect">
            <a:avLst/>
          </a:prstGeom>
          <a:solidFill>
            <a:srgbClr val="D79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7723B99-82A2-4564-A8DA-A1BFCE57D24E}"/>
              </a:ext>
            </a:extLst>
          </p:cNvPr>
          <p:cNvGrpSpPr/>
          <p:nvPr/>
        </p:nvGrpSpPr>
        <p:grpSpPr>
          <a:xfrm>
            <a:off x="6330458" y="5502846"/>
            <a:ext cx="2616594" cy="564770"/>
            <a:chOff x="6478215" y="5448501"/>
            <a:chExt cx="2616591" cy="56477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AB88B84-E132-4F23-8A3A-BF3D2F91F77B}"/>
                </a:ext>
              </a:extLst>
            </p:cNvPr>
            <p:cNvSpPr txBox="1"/>
            <p:nvPr/>
          </p:nvSpPr>
          <p:spPr>
            <a:xfrm>
              <a:off x="6842217" y="5828605"/>
              <a:ext cx="1888587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Work Sans" pitchFamily="2" charset="0"/>
                </a:rPr>
                <a:t>We use apps for your house interior designs.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2637146-87A6-453F-B15A-43039FAFE8B7}"/>
                </a:ext>
              </a:extLst>
            </p:cNvPr>
            <p:cNvSpPr txBox="1"/>
            <p:nvPr/>
          </p:nvSpPr>
          <p:spPr>
            <a:xfrm>
              <a:off x="6478215" y="5448501"/>
              <a:ext cx="26165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131D44"/>
                  </a:solidFill>
                  <a:latin typeface="Work Sans" pitchFamily="2" charset="0"/>
                </a:rPr>
                <a:t>Interior app design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5B27B51-7E79-41E9-93FF-487A2AADD2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4" t="13237" r="22791" b="6155"/>
          <a:stretch/>
        </p:blipFill>
        <p:spPr>
          <a:xfrm>
            <a:off x="0" y="2211159"/>
            <a:ext cx="3010482" cy="25287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A44493-03EC-4A0E-B719-CE535F7124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50"/>
          <a:stretch/>
        </p:blipFill>
        <p:spPr>
          <a:xfrm>
            <a:off x="6058317" y="2205929"/>
            <a:ext cx="3135406" cy="25327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216418" cy="2230244"/>
          </a:xfrm>
          <a:prstGeom prst="rect">
            <a:avLst/>
          </a:prstGeom>
          <a:solidFill>
            <a:srgbClr val="131D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10482" y="2230244"/>
            <a:ext cx="3047834" cy="2508438"/>
          </a:xfrm>
          <a:prstGeom prst="rect">
            <a:avLst/>
          </a:prstGeom>
          <a:solidFill>
            <a:srgbClr val="BE8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6DC0EB2-C65A-4B9F-8F69-9A9C26E446C4}"/>
              </a:ext>
            </a:extLst>
          </p:cNvPr>
          <p:cNvGrpSpPr/>
          <p:nvPr/>
        </p:nvGrpSpPr>
        <p:grpSpPr>
          <a:xfrm>
            <a:off x="3590106" y="3164147"/>
            <a:ext cx="1888587" cy="548299"/>
            <a:chOff x="3662989" y="3147009"/>
            <a:chExt cx="1888587" cy="54829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A465692-2D97-4F2C-BB48-7645CEAB782D}"/>
                </a:ext>
              </a:extLst>
            </p:cNvPr>
            <p:cNvSpPr txBox="1"/>
            <p:nvPr/>
          </p:nvSpPr>
          <p:spPr>
            <a:xfrm>
              <a:off x="3662989" y="3147009"/>
              <a:ext cx="18885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131D44"/>
                  </a:solidFill>
                  <a:latin typeface="Work Sans" pitchFamily="2" charset="0"/>
                </a:rPr>
                <a:t>Web design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AB88B84-E132-4F23-8A3A-BF3D2F91F77B}"/>
                </a:ext>
              </a:extLst>
            </p:cNvPr>
            <p:cNvSpPr txBox="1"/>
            <p:nvPr/>
          </p:nvSpPr>
          <p:spPr>
            <a:xfrm>
              <a:off x="3662989" y="3510642"/>
              <a:ext cx="1888587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Work Sans" pitchFamily="2" charset="0"/>
                </a:rPr>
                <a:t>We design web pages for your business.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9183816" y="2230245"/>
            <a:ext cx="3010485" cy="2508436"/>
          </a:xfrm>
          <a:prstGeom prst="rect">
            <a:avLst/>
          </a:prstGeom>
          <a:solidFill>
            <a:srgbClr val="E3B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CAEAFC-7236-45DF-AC45-D0D84E7A4F3C}"/>
              </a:ext>
            </a:extLst>
          </p:cNvPr>
          <p:cNvGrpSpPr/>
          <p:nvPr/>
        </p:nvGrpSpPr>
        <p:grpSpPr>
          <a:xfrm>
            <a:off x="9471867" y="3156453"/>
            <a:ext cx="2434384" cy="748354"/>
            <a:chOff x="9327178" y="3131620"/>
            <a:chExt cx="2976481" cy="74835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353ACB-27F2-467E-9B63-CDF683D18B87}"/>
                </a:ext>
              </a:extLst>
            </p:cNvPr>
            <p:cNvSpPr txBox="1"/>
            <p:nvPr/>
          </p:nvSpPr>
          <p:spPr>
            <a:xfrm>
              <a:off x="9327178" y="3131620"/>
              <a:ext cx="29764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131D44"/>
                  </a:solidFill>
                  <a:latin typeface="Work Sans" pitchFamily="2" charset="0"/>
                </a:rPr>
                <a:t>Project Management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AB88B84-E132-4F23-8A3A-BF3D2F91F77B}"/>
                </a:ext>
              </a:extLst>
            </p:cNvPr>
            <p:cNvSpPr txBox="1"/>
            <p:nvPr/>
          </p:nvSpPr>
          <p:spPr>
            <a:xfrm>
              <a:off x="9754672" y="3510642"/>
              <a:ext cx="18885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Work Sans" pitchFamily="2" charset="0"/>
                </a:rPr>
                <a:t>We have a very talented project management to create the stunning designs.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9BBB4EF-D09E-486E-B212-D8F88CEBA479}"/>
              </a:ext>
            </a:extLst>
          </p:cNvPr>
          <p:cNvSpPr txBox="1"/>
          <p:nvPr/>
        </p:nvSpPr>
        <p:spPr>
          <a:xfrm>
            <a:off x="2246250" y="701859"/>
            <a:ext cx="7699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FAA3B"/>
                </a:solidFill>
                <a:latin typeface="Work Sans" pitchFamily="2" charset="0"/>
              </a:rPr>
              <a:t>ARCHITECTURE &amp; DESIGNS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D92A2A-D270-4C46-92B0-51793F3E4C68}"/>
              </a:ext>
            </a:extLst>
          </p:cNvPr>
          <p:cNvSpPr txBox="1"/>
          <p:nvPr/>
        </p:nvSpPr>
        <p:spPr>
          <a:xfrm>
            <a:off x="4671276" y="1388590"/>
            <a:ext cx="2304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300" dirty="0">
                <a:solidFill>
                  <a:srgbClr val="7396C4"/>
                </a:solidFill>
                <a:latin typeface="Work Sans" pitchFamily="2" charset="0"/>
              </a:rPr>
              <a:t>TEAM SLIDE </a:t>
            </a:r>
          </a:p>
        </p:txBody>
      </p:sp>
    </p:spTree>
    <p:extLst>
      <p:ext uri="{BB962C8B-B14F-4D97-AF65-F5344CB8AC3E}">
        <p14:creationId xmlns:p14="http://schemas.microsoft.com/office/powerpoint/2010/main" val="306088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982">
        <p:fade/>
      </p:transition>
    </mc:Choice>
    <mc:Fallback xmlns="">
      <p:transition spd="med" advTm="69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8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8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8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8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8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8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8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8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8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decel="8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decel="8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3" grpId="0" animBg="1"/>
      <p:bldP spid="3" grpId="0" animBg="1"/>
      <p:bldP spid="6" grpId="0" animBg="1"/>
      <p:bldP spid="21" grpId="0" animBg="1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206606" cy="6858000"/>
          </a:xfrm>
          <a:prstGeom prst="rect">
            <a:avLst/>
          </a:prstGeom>
          <a:gradFill flip="none" rotWithShape="1">
            <a:gsLst>
              <a:gs pos="17000">
                <a:srgbClr val="6E8CAB">
                  <a:lumMod val="92000"/>
                  <a:lumOff val="8000"/>
                </a:srgbClr>
              </a:gs>
              <a:gs pos="42000">
                <a:srgbClr val="8CBBD7">
                  <a:lumMod val="85000"/>
                </a:srgbClr>
              </a:gs>
              <a:gs pos="66000">
                <a:srgbClr val="6D83A9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6B46882-B01E-4AB6-95D4-19D7C2C855F2}"/>
              </a:ext>
            </a:extLst>
          </p:cNvPr>
          <p:cNvGrpSpPr/>
          <p:nvPr/>
        </p:nvGrpSpPr>
        <p:grpSpPr>
          <a:xfrm>
            <a:off x="826073" y="4734649"/>
            <a:ext cx="3439341" cy="926484"/>
            <a:chOff x="842266" y="4463164"/>
            <a:chExt cx="3578992" cy="92648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4E2885C-4280-49E3-BD5A-737A1BB020E4}"/>
                </a:ext>
              </a:extLst>
            </p:cNvPr>
            <p:cNvSpPr txBox="1"/>
            <p:nvPr/>
          </p:nvSpPr>
          <p:spPr>
            <a:xfrm>
              <a:off x="842266" y="4463164"/>
              <a:ext cx="27650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131D44"/>
                  </a:solidFill>
                  <a:latin typeface="Work Sans" pitchFamily="2" charset="0"/>
                </a:rPr>
                <a:t>Interior App Design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4F4703-6BE0-4D7E-925C-A9CD8F72064D}"/>
                </a:ext>
              </a:extLst>
            </p:cNvPr>
            <p:cNvSpPr txBox="1"/>
            <p:nvPr/>
          </p:nvSpPr>
          <p:spPr>
            <a:xfrm>
              <a:off x="842266" y="4927983"/>
              <a:ext cx="35789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131D44"/>
                  </a:solidFill>
                  <a:latin typeface="Work Sans" pitchFamily="2" charset="0"/>
                </a:rPr>
                <a:t>We will decorate your houses according to your mood.</a:t>
              </a:r>
            </a:p>
          </p:txBody>
        </p:sp>
      </p:grpSp>
      <p:sp>
        <p:nvSpPr>
          <p:cNvPr id="19" name="Rounded Rectangle 18"/>
          <p:cNvSpPr/>
          <p:nvPr/>
        </p:nvSpPr>
        <p:spPr>
          <a:xfrm rot="3168321">
            <a:off x="929481" y="1383423"/>
            <a:ext cx="2515639" cy="2515639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 rot="3168321">
            <a:off x="1075754" y="1487194"/>
            <a:ext cx="2223093" cy="2308096"/>
          </a:xfrm>
          <a:prstGeom prst="roundRect">
            <a:avLst/>
          </a:prstGeom>
          <a:noFill/>
          <a:ln w="28575">
            <a:solidFill>
              <a:srgbClr val="131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 rot="2600993">
            <a:off x="4596790" y="1360248"/>
            <a:ext cx="2541126" cy="2584378"/>
          </a:xfrm>
          <a:prstGeom prst="roundRect">
            <a:avLst>
              <a:gd name="adj" fmla="val 16658"/>
            </a:avLst>
          </a:prstGeom>
          <a:blipFill>
            <a:blip r:embed="rId4"/>
            <a:stretch>
              <a:fillRect l="-5539" t="-4609" r="-5539" b="-460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 rot="2691560">
            <a:off x="4755807" y="1498389"/>
            <a:ext cx="2223093" cy="2308096"/>
          </a:xfrm>
          <a:prstGeom prst="roundRect">
            <a:avLst/>
          </a:prstGeom>
          <a:noFill/>
          <a:ln w="28575">
            <a:solidFill>
              <a:srgbClr val="131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AA8E03-8739-43EE-9D2E-0C9B185A9DED}"/>
              </a:ext>
            </a:extLst>
          </p:cNvPr>
          <p:cNvGrpSpPr/>
          <p:nvPr/>
        </p:nvGrpSpPr>
        <p:grpSpPr>
          <a:xfrm>
            <a:off x="4493382" y="4734649"/>
            <a:ext cx="3439341" cy="900879"/>
            <a:chOff x="4545408" y="4500752"/>
            <a:chExt cx="3578992" cy="90087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552CCFA-2C2F-4EA6-A1ED-D80A50A22166}"/>
                </a:ext>
              </a:extLst>
            </p:cNvPr>
            <p:cNvSpPr txBox="1"/>
            <p:nvPr/>
          </p:nvSpPr>
          <p:spPr>
            <a:xfrm>
              <a:off x="4545408" y="4500752"/>
              <a:ext cx="31252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131D44"/>
                  </a:solidFill>
                  <a:latin typeface="Work Sans" pitchFamily="2" charset="0"/>
                </a:rPr>
                <a:t>Architecture</a:t>
              </a:r>
              <a:r>
                <a:rPr lang="en-US" b="1" dirty="0">
                  <a:solidFill>
                    <a:srgbClr val="131D44"/>
                  </a:solidFill>
                  <a:latin typeface="Work Sans" pitchFamily="2" charset="0"/>
                </a:rPr>
                <a:t> Magazine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F4F4703-6BE0-4D7E-925C-A9CD8F72064D}"/>
                </a:ext>
              </a:extLst>
            </p:cNvPr>
            <p:cNvSpPr txBox="1"/>
            <p:nvPr/>
          </p:nvSpPr>
          <p:spPr>
            <a:xfrm>
              <a:off x="4545408" y="4939966"/>
              <a:ext cx="35789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131D44"/>
                  </a:solidFill>
                  <a:latin typeface="Work Sans" pitchFamily="2" charset="0"/>
                </a:rPr>
                <a:t>We design architecture magazines for your business.</a:t>
              </a:r>
            </a:p>
          </p:txBody>
        </p:sp>
      </p:grpSp>
      <p:sp>
        <p:nvSpPr>
          <p:cNvPr id="18" name="Rounded Rectangle 17"/>
          <p:cNvSpPr/>
          <p:nvPr/>
        </p:nvSpPr>
        <p:spPr>
          <a:xfrm rot="2600993">
            <a:off x="8264099" y="1403843"/>
            <a:ext cx="2515639" cy="2515639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 rot="2731900">
            <a:off x="8410372" y="1507614"/>
            <a:ext cx="2223093" cy="2308096"/>
          </a:xfrm>
          <a:prstGeom prst="roundRect">
            <a:avLst/>
          </a:prstGeom>
          <a:noFill/>
          <a:ln w="28575">
            <a:solidFill>
              <a:srgbClr val="131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E815C85-8A24-40F5-A50E-DDAFA0F13064}"/>
              </a:ext>
            </a:extLst>
          </p:cNvPr>
          <p:cNvGrpSpPr/>
          <p:nvPr/>
        </p:nvGrpSpPr>
        <p:grpSpPr>
          <a:xfrm>
            <a:off x="8160691" y="4734649"/>
            <a:ext cx="3439341" cy="900879"/>
            <a:chOff x="8176884" y="4500752"/>
            <a:chExt cx="3578992" cy="90087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B9E5A65-78F5-42AC-A0BD-4634F927B48A}"/>
                </a:ext>
              </a:extLst>
            </p:cNvPr>
            <p:cNvSpPr txBox="1"/>
            <p:nvPr/>
          </p:nvSpPr>
          <p:spPr>
            <a:xfrm>
              <a:off x="8176884" y="4500752"/>
              <a:ext cx="29904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131D44"/>
                  </a:solidFill>
                  <a:latin typeface="Work Sans" pitchFamily="2" charset="0"/>
                </a:rPr>
                <a:t>Project Management 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F4F4703-6BE0-4D7E-925C-A9CD8F72064D}"/>
                </a:ext>
              </a:extLst>
            </p:cNvPr>
            <p:cNvSpPr txBox="1"/>
            <p:nvPr/>
          </p:nvSpPr>
          <p:spPr>
            <a:xfrm>
              <a:off x="8176884" y="4939966"/>
              <a:ext cx="35789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131D44"/>
                  </a:solidFill>
                  <a:latin typeface="Work Sans" pitchFamily="2" charset="0"/>
                </a:rPr>
                <a:t>Our project management team will give you the best result for your house design.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111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794">
        <p:fade/>
      </p:transition>
    </mc:Choice>
    <mc:Fallback xmlns="">
      <p:transition spd="med" advTm="57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2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0800000">
                                      <p:cBhvr>
                                        <p:cTn id="44" dur="2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46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0" grpId="1" animBg="1"/>
      <p:bldP spid="9" grpId="0" animBg="1"/>
      <p:bldP spid="21" grpId="0" animBg="1"/>
      <p:bldP spid="21" grpId="1" animBg="1"/>
      <p:bldP spid="18" grpId="0" animBg="1"/>
      <p:bldP spid="22" grpId="0" animBg="1"/>
      <p:bldP spid="2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D47E50-87E0-47CC-A222-03A669723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1" t="4583" r="11139" b="24885"/>
          <a:stretch/>
        </p:blipFill>
        <p:spPr>
          <a:xfrm flipH="1">
            <a:off x="-14514" y="-43543"/>
            <a:ext cx="12235543" cy="69233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4514" y="-65315"/>
            <a:ext cx="12250057" cy="6945085"/>
          </a:xfrm>
          <a:prstGeom prst="rect">
            <a:avLst/>
          </a:prstGeom>
          <a:solidFill>
            <a:srgbClr val="AD94D4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5DD2F7-34F1-4CDF-82E2-55A635FE3FAA}"/>
              </a:ext>
            </a:extLst>
          </p:cNvPr>
          <p:cNvSpPr txBox="1"/>
          <p:nvPr/>
        </p:nvSpPr>
        <p:spPr>
          <a:xfrm>
            <a:off x="1460002" y="2861363"/>
            <a:ext cx="93422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131D44"/>
                </a:solidFill>
                <a:latin typeface="Work Sans" pitchFamily="2" charset="0"/>
              </a:rPr>
              <a:t>ARCHITECTURE PROMO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73CF34-0928-4507-88E2-092A14BECF2D}"/>
              </a:ext>
            </a:extLst>
          </p:cNvPr>
          <p:cNvSpPr txBox="1"/>
          <p:nvPr/>
        </p:nvSpPr>
        <p:spPr>
          <a:xfrm>
            <a:off x="4528468" y="3652575"/>
            <a:ext cx="3205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300" dirty="0">
                <a:solidFill>
                  <a:srgbClr val="CA9950"/>
                </a:solidFill>
                <a:latin typeface="Work Sans" pitchFamily="2" charset="0"/>
              </a:rPr>
              <a:t>MULTIPURPOSE</a:t>
            </a:r>
          </a:p>
        </p:txBody>
      </p:sp>
    </p:spTree>
    <p:extLst>
      <p:ext uri="{BB962C8B-B14F-4D97-AF65-F5344CB8AC3E}">
        <p14:creationId xmlns:p14="http://schemas.microsoft.com/office/powerpoint/2010/main" val="273771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511">
        <p:fade/>
      </p:transition>
    </mc:Choice>
    <mc:Fallback xmlns="">
      <p:transition spd="med" advTm="75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A322DD8-D9CE-4D8B-A74A-76D4A6EC65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9" t="24075" b="16742"/>
          <a:stretch/>
        </p:blipFill>
        <p:spPr>
          <a:xfrm>
            <a:off x="0" y="-41564"/>
            <a:ext cx="12277936" cy="687878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3922883"/>
            <a:ext cx="12277936" cy="2935117"/>
          </a:xfrm>
          <a:prstGeom prst="rect">
            <a:avLst/>
          </a:prstGeom>
          <a:solidFill>
            <a:srgbClr val="121B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0EB9A7-D8EE-4C32-97A9-C8D08165FE8F}"/>
              </a:ext>
            </a:extLst>
          </p:cNvPr>
          <p:cNvSpPr txBox="1"/>
          <p:nvPr/>
        </p:nvSpPr>
        <p:spPr>
          <a:xfrm>
            <a:off x="3037856" y="1146492"/>
            <a:ext cx="6030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C000"/>
                </a:solidFill>
                <a:latin typeface="Work Sans" pitchFamily="2" charset="0"/>
              </a:rPr>
              <a:t>ARCHITECTURE PROMO</a:t>
            </a:r>
          </a:p>
        </p:txBody>
      </p:sp>
      <p:sp>
        <p:nvSpPr>
          <p:cNvPr id="28" name="Rounded Rectangle 27"/>
          <p:cNvSpPr/>
          <p:nvPr/>
        </p:nvSpPr>
        <p:spPr>
          <a:xfrm rot="3168321">
            <a:off x="1502554" y="2840415"/>
            <a:ext cx="1716367" cy="1716367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 rot="3168321">
            <a:off x="1625346" y="2924224"/>
            <a:ext cx="1470783" cy="1527021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278D634-BD65-4AB8-9CC5-D00504AB9B11}"/>
              </a:ext>
            </a:extLst>
          </p:cNvPr>
          <p:cNvGrpSpPr/>
          <p:nvPr/>
        </p:nvGrpSpPr>
        <p:grpSpPr>
          <a:xfrm>
            <a:off x="721851" y="4944767"/>
            <a:ext cx="3277772" cy="566578"/>
            <a:chOff x="721851" y="4944767"/>
            <a:chExt cx="3277772" cy="56657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A343FA4-26C0-4FE5-BB0F-89ED6B606588}"/>
                </a:ext>
              </a:extLst>
            </p:cNvPr>
            <p:cNvSpPr txBox="1"/>
            <p:nvPr/>
          </p:nvSpPr>
          <p:spPr>
            <a:xfrm>
              <a:off x="1224485" y="4944767"/>
              <a:ext cx="22725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C000"/>
                  </a:solidFill>
                  <a:latin typeface="Work Sans" pitchFamily="2" charset="0"/>
                </a:rPr>
                <a:t>ARCHITECTURE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33AB6C5-9B4C-4C1A-BA4F-BED74D6ED82A}"/>
                </a:ext>
              </a:extLst>
            </p:cNvPr>
            <p:cNvSpPr txBox="1"/>
            <p:nvPr/>
          </p:nvSpPr>
          <p:spPr>
            <a:xfrm>
              <a:off x="721851" y="5295901"/>
              <a:ext cx="327777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ork Sans" pitchFamily="2" charset="0"/>
                </a:rPr>
                <a:t>This is a product planning, design and building construction.</a:t>
              </a:r>
            </a:p>
          </p:txBody>
        </p:sp>
      </p:grpSp>
      <p:sp>
        <p:nvSpPr>
          <p:cNvPr id="26" name="Rounded Rectangle 25"/>
          <p:cNvSpPr/>
          <p:nvPr/>
        </p:nvSpPr>
        <p:spPr>
          <a:xfrm rot="2600993">
            <a:off x="5289071" y="2850297"/>
            <a:ext cx="1613858" cy="1613858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 rot="2691560">
            <a:off x="5403682" y="2938436"/>
            <a:ext cx="1384636" cy="143758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AF0649A-CBFA-449F-B8F8-677C1ACF467E}"/>
              </a:ext>
            </a:extLst>
          </p:cNvPr>
          <p:cNvGrpSpPr/>
          <p:nvPr/>
        </p:nvGrpSpPr>
        <p:grpSpPr>
          <a:xfrm>
            <a:off x="4457114" y="4934885"/>
            <a:ext cx="3277772" cy="566578"/>
            <a:chOff x="4457114" y="4934885"/>
            <a:chExt cx="3277772" cy="56657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A7B8786-CBBA-4999-A6AF-E16CE8B60A7B}"/>
                </a:ext>
              </a:extLst>
            </p:cNvPr>
            <p:cNvSpPr txBox="1"/>
            <p:nvPr/>
          </p:nvSpPr>
          <p:spPr>
            <a:xfrm>
              <a:off x="5349119" y="4934885"/>
              <a:ext cx="14937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C000"/>
                  </a:solidFill>
                  <a:latin typeface="Work Sans" pitchFamily="2" charset="0"/>
                </a:rPr>
                <a:t>INTERIOR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33AB6C5-9B4C-4C1A-BA4F-BED74D6ED82A}"/>
                </a:ext>
              </a:extLst>
            </p:cNvPr>
            <p:cNvSpPr txBox="1"/>
            <p:nvPr/>
          </p:nvSpPr>
          <p:spPr>
            <a:xfrm>
              <a:off x="4457114" y="5286019"/>
              <a:ext cx="327777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ork Sans" pitchFamily="2" charset="0"/>
                </a:rPr>
                <a:t>This is a design planning for buildings or homes.</a:t>
              </a:r>
            </a:p>
          </p:txBody>
        </p:sp>
      </p:grpSp>
      <p:sp>
        <p:nvSpPr>
          <p:cNvPr id="27" name="Rounded Rectangle 26"/>
          <p:cNvSpPr/>
          <p:nvPr/>
        </p:nvSpPr>
        <p:spPr>
          <a:xfrm rot="2600993">
            <a:off x="8950973" y="2808365"/>
            <a:ext cx="1760582" cy="1760582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 rot="2731900">
            <a:off x="9105642" y="2935289"/>
            <a:ext cx="1451244" cy="1506734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10113D4-57D3-4DD3-BB53-BDD92C8CBF7B}"/>
              </a:ext>
            </a:extLst>
          </p:cNvPr>
          <p:cNvGrpSpPr/>
          <p:nvPr/>
        </p:nvGrpSpPr>
        <p:grpSpPr>
          <a:xfrm>
            <a:off x="8192378" y="4976818"/>
            <a:ext cx="3277772" cy="566578"/>
            <a:chOff x="8192378" y="4976818"/>
            <a:chExt cx="3277772" cy="56657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B8016AF-9CC8-4348-BC47-F7A14A4AF00E}"/>
                </a:ext>
              </a:extLst>
            </p:cNvPr>
            <p:cNvSpPr txBox="1"/>
            <p:nvPr/>
          </p:nvSpPr>
          <p:spPr>
            <a:xfrm>
              <a:off x="9177642" y="4976818"/>
              <a:ext cx="13072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C000"/>
                  </a:solidFill>
                  <a:latin typeface="Work Sans" pitchFamily="2" charset="0"/>
                </a:rPr>
                <a:t>DESIGN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33AB6C5-9B4C-4C1A-BA4F-BED74D6ED82A}"/>
                </a:ext>
              </a:extLst>
            </p:cNvPr>
            <p:cNvSpPr txBox="1"/>
            <p:nvPr/>
          </p:nvSpPr>
          <p:spPr>
            <a:xfrm>
              <a:off x="8192378" y="5327952"/>
              <a:ext cx="327777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ork Sans" pitchFamily="2" charset="0"/>
                </a:rPr>
                <a:t>This is a creating or designing an object or a system.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791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482">
        <p:fade/>
      </p:transition>
    </mc:Choice>
    <mc:Fallback xmlns="">
      <p:transition spd="med" advTm="64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0" dur="2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8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0800000">
                                      <p:cBhvr>
                                        <p:cTn id="32" dur="2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8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38" dur="2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6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4" grpId="1"/>
      <p:bldP spid="28" grpId="0" animBg="1"/>
      <p:bldP spid="29" grpId="0" animBg="1"/>
      <p:bldP spid="29" grpId="1" animBg="1"/>
      <p:bldP spid="26" grpId="0" animBg="1"/>
      <p:bldP spid="30" grpId="0" animBg="1"/>
      <p:bldP spid="30" grpId="1" animBg="1"/>
      <p:bldP spid="27" grpId="0" animBg="1"/>
      <p:bldP spid="31" grpId="0" animBg="1"/>
      <p:bldP spid="3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122" y="8196"/>
            <a:ext cx="12197484" cy="6849804"/>
          </a:xfrm>
          <a:prstGeom prst="rect">
            <a:avLst/>
          </a:prstGeom>
          <a:gradFill flip="none" rotWithShape="1">
            <a:gsLst>
              <a:gs pos="17000">
                <a:srgbClr val="6E8CAB">
                  <a:lumMod val="92000"/>
                  <a:lumOff val="8000"/>
                </a:srgbClr>
              </a:gs>
              <a:gs pos="42000">
                <a:srgbClr val="8CBBD7">
                  <a:lumMod val="85000"/>
                </a:srgbClr>
              </a:gs>
              <a:gs pos="66000">
                <a:srgbClr val="6D83A9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912D28-70AB-4AF0-A09C-D81987E35698}"/>
              </a:ext>
            </a:extLst>
          </p:cNvPr>
          <p:cNvSpPr txBox="1"/>
          <p:nvPr/>
        </p:nvSpPr>
        <p:spPr>
          <a:xfrm>
            <a:off x="6425256" y="1682099"/>
            <a:ext cx="36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31D44"/>
                </a:solidFill>
                <a:latin typeface="Work Sans" pitchFamily="2" charset="0"/>
              </a:rPr>
              <a:t>DESIGN AGENCY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D84C98-B256-45B5-A1CE-991639B82442}"/>
              </a:ext>
            </a:extLst>
          </p:cNvPr>
          <p:cNvSpPr txBox="1"/>
          <p:nvPr/>
        </p:nvSpPr>
        <p:spPr>
          <a:xfrm>
            <a:off x="6425256" y="2143940"/>
            <a:ext cx="4178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131D44"/>
                </a:solidFill>
                <a:latin typeface="Work Sans" pitchFamily="2" charset="0"/>
              </a:rPr>
              <a:t>OUR MANAGER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9D72FF-9A05-44FB-955F-1C8D4A56C89A}"/>
              </a:ext>
            </a:extLst>
          </p:cNvPr>
          <p:cNvSpPr txBox="1"/>
          <p:nvPr/>
        </p:nvSpPr>
        <p:spPr>
          <a:xfrm>
            <a:off x="6425256" y="3445195"/>
            <a:ext cx="5172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31D44"/>
                </a:solidFill>
                <a:latin typeface="Work Sans" pitchFamily="2" charset="0"/>
              </a:rPr>
              <a:t>Project Manager manages designers, environment and the team for the project. 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6523370" y="3111055"/>
            <a:ext cx="1050878" cy="13356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 rot="2616840">
            <a:off x="-202679" y="-69689"/>
            <a:ext cx="5073587" cy="5073587"/>
          </a:xfrm>
          <a:prstGeom prst="roundRect">
            <a:avLst>
              <a:gd name="adj" fmla="val 11851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-296199" y="-242468"/>
            <a:ext cx="5372666" cy="5487274"/>
          </a:xfrm>
          <a:prstGeom prst="roundRect">
            <a:avLst>
              <a:gd name="adj" fmla="val 9118"/>
            </a:avLst>
          </a:prstGeom>
          <a:noFill/>
          <a:ln w="28575">
            <a:solidFill>
              <a:srgbClr val="131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5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484">
        <p:fade/>
      </p:transition>
    </mc:Choice>
    <mc:Fallback xmlns="">
      <p:transition spd="med" advTm="64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0800000">
                                      <p:cBhvr>
                                        <p:cTn id="16" dur="2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14" grpId="0" animBg="1"/>
      <p:bldP spid="14" grpId="1" animBg="1"/>
      <p:bldP spid="15" grpId="0" animBg="1"/>
      <p:bldP spid="1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E9F938-130B-49DC-AEB6-6488C5D2A9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35"/>
          <a:stretch/>
        </p:blipFill>
        <p:spPr>
          <a:xfrm>
            <a:off x="0" y="0"/>
            <a:ext cx="6453721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D486B1E-77E4-4A04-938C-6BD31D1F562B}"/>
              </a:ext>
            </a:extLst>
          </p:cNvPr>
          <p:cNvSpPr/>
          <p:nvPr/>
        </p:nvSpPr>
        <p:spPr>
          <a:xfrm>
            <a:off x="9122" y="0"/>
            <a:ext cx="12197484" cy="6858000"/>
          </a:xfrm>
          <a:prstGeom prst="rect">
            <a:avLst/>
          </a:prstGeom>
          <a:gradFill flip="none" rotWithShape="1">
            <a:gsLst>
              <a:gs pos="20000">
                <a:srgbClr val="6E8CAB">
                  <a:lumMod val="92000"/>
                  <a:lumOff val="8000"/>
                  <a:alpha val="56000"/>
                </a:srgbClr>
              </a:gs>
              <a:gs pos="46000">
                <a:srgbClr val="8CBBD7">
                  <a:lumMod val="85000"/>
                  <a:alpha val="51000"/>
                </a:srgbClr>
              </a:gs>
              <a:gs pos="77000">
                <a:srgbClr val="6D83A9">
                  <a:alpha val="6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453720" y="0"/>
            <a:ext cx="5763679" cy="6857999"/>
          </a:xfrm>
          <a:prstGeom prst="rect">
            <a:avLst/>
          </a:prstGeom>
          <a:solidFill>
            <a:srgbClr val="121D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exagon 16"/>
          <p:cNvSpPr/>
          <p:nvPr/>
        </p:nvSpPr>
        <p:spPr>
          <a:xfrm rot="16200000">
            <a:off x="1764104" y="2938123"/>
            <a:ext cx="2044136" cy="1793561"/>
          </a:xfrm>
          <a:prstGeom prst="hexagon">
            <a:avLst/>
          </a:prstGeom>
          <a:solidFill>
            <a:srgbClr val="FFB52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D1D83F-7624-4749-AC37-E02D6A7E84BD}"/>
              </a:ext>
            </a:extLst>
          </p:cNvPr>
          <p:cNvSpPr txBox="1"/>
          <p:nvPr/>
        </p:nvSpPr>
        <p:spPr>
          <a:xfrm>
            <a:off x="6919541" y="713722"/>
            <a:ext cx="430735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B52E"/>
                </a:solidFill>
                <a:latin typeface="Work Sans" pitchFamily="2" charset="0"/>
              </a:rPr>
              <a:t>ARCHITECTURE</a:t>
            </a:r>
            <a:r>
              <a:rPr lang="en-US" sz="3200" b="1" dirty="0">
                <a:latin typeface="Work Sans" pitchFamily="2" charset="0"/>
              </a:rPr>
              <a:t> </a:t>
            </a:r>
          </a:p>
          <a:p>
            <a:r>
              <a:rPr lang="en-US" sz="3600" dirty="0">
                <a:solidFill>
                  <a:srgbClr val="FFB52E"/>
                </a:solidFill>
                <a:latin typeface="Work Sans" pitchFamily="2" charset="0"/>
              </a:rPr>
              <a:t>BANNER SLIDE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8F2346-AA1D-4B4B-AFFA-5171482E510D}"/>
              </a:ext>
            </a:extLst>
          </p:cNvPr>
          <p:cNvSpPr txBox="1"/>
          <p:nvPr/>
        </p:nvSpPr>
        <p:spPr>
          <a:xfrm>
            <a:off x="6919541" y="3539535"/>
            <a:ext cx="180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B5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ork Sans" pitchFamily="2" charset="0"/>
              </a:rPr>
              <a:t>INNOVATE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89C54D-85E2-4835-9F8F-CD1077075862}"/>
              </a:ext>
            </a:extLst>
          </p:cNvPr>
          <p:cNvSpPr txBox="1"/>
          <p:nvPr/>
        </p:nvSpPr>
        <p:spPr>
          <a:xfrm>
            <a:off x="6919541" y="4532270"/>
            <a:ext cx="2113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B5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ork Sans" pitchFamily="2" charset="0"/>
              </a:rPr>
              <a:t>ENVISIONED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389A16-9B36-431F-9948-24122C6C5E1D}"/>
              </a:ext>
            </a:extLst>
          </p:cNvPr>
          <p:cNvSpPr txBox="1"/>
          <p:nvPr/>
        </p:nvSpPr>
        <p:spPr>
          <a:xfrm>
            <a:off x="9284620" y="3558705"/>
            <a:ext cx="3232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B5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ork Sans" pitchFamily="2" charset="0"/>
              </a:rPr>
              <a:t>UNIQUELY SIMPLIFIED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5B009A-12D3-49BF-BA12-293FD400AE3B}"/>
              </a:ext>
            </a:extLst>
          </p:cNvPr>
          <p:cNvSpPr txBox="1"/>
          <p:nvPr/>
        </p:nvSpPr>
        <p:spPr>
          <a:xfrm>
            <a:off x="9284620" y="4532270"/>
            <a:ext cx="2404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B5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ork Sans" pitchFamily="2" charset="0"/>
              </a:rPr>
              <a:t>AUTHORITATIVE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880764-CF73-40E5-A428-69DA8E8B076C}"/>
              </a:ext>
            </a:extLst>
          </p:cNvPr>
          <p:cNvSpPr txBox="1"/>
          <p:nvPr/>
        </p:nvSpPr>
        <p:spPr>
          <a:xfrm>
            <a:off x="6919541" y="3908867"/>
            <a:ext cx="208498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CA9950"/>
                </a:solidFill>
                <a:latin typeface="Work Sans" pitchFamily="2" charset="0"/>
              </a:rPr>
              <a:t>We innovate / create new methods for  architecture designs.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38207A-5C4F-447B-B5DF-9D047F720FB4}"/>
              </a:ext>
            </a:extLst>
          </p:cNvPr>
          <p:cNvSpPr txBox="1"/>
          <p:nvPr/>
        </p:nvSpPr>
        <p:spPr>
          <a:xfrm>
            <a:off x="6919541" y="4915300"/>
            <a:ext cx="211383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CA9950"/>
                </a:solidFill>
                <a:latin typeface="Work Sans" pitchFamily="2" charset="0"/>
              </a:rPr>
              <a:t>Our envision is to create new unique architecture designs.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BC9682-5024-4836-854A-67AF29A4483E}"/>
              </a:ext>
            </a:extLst>
          </p:cNvPr>
          <p:cNvSpPr txBox="1"/>
          <p:nvPr/>
        </p:nvSpPr>
        <p:spPr>
          <a:xfrm>
            <a:off x="9284621" y="3944367"/>
            <a:ext cx="22464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CA9950"/>
                </a:solidFill>
                <a:latin typeface="Work Sans" pitchFamily="2" charset="0"/>
              </a:rPr>
              <a:t>We create unique and simplified designs.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96D345-3361-4013-B7DD-A25EE69F9763}"/>
              </a:ext>
            </a:extLst>
          </p:cNvPr>
          <p:cNvSpPr txBox="1"/>
          <p:nvPr/>
        </p:nvSpPr>
        <p:spPr>
          <a:xfrm>
            <a:off x="9284621" y="4942848"/>
            <a:ext cx="21460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050" dirty="0">
                <a:solidFill>
                  <a:srgbClr val="CA9950"/>
                </a:solidFill>
                <a:latin typeface="Work Sans" pitchFamily="2" charset="0"/>
              </a:rPr>
              <a:t>“Reference Architecture is an authoritative source of information about a specific subject.</a:t>
            </a:r>
            <a:endParaRPr lang="en-US" sz="1050" dirty="0">
              <a:solidFill>
                <a:srgbClr val="CA9950"/>
              </a:solidFill>
              <a:latin typeface="Work Sans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653CD3-409D-4354-9D1B-5BEC563C82B7}"/>
              </a:ext>
            </a:extLst>
          </p:cNvPr>
          <p:cNvSpPr txBox="1"/>
          <p:nvPr/>
        </p:nvSpPr>
        <p:spPr>
          <a:xfrm>
            <a:off x="965102" y="713722"/>
            <a:ext cx="3642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31D44"/>
                </a:solidFill>
                <a:latin typeface="Work Sans" pitchFamily="2" charset="0"/>
              </a:rPr>
              <a:t>CREATIVE SLIDE </a:t>
            </a:r>
          </a:p>
        </p:txBody>
      </p:sp>
      <p:sp>
        <p:nvSpPr>
          <p:cNvPr id="3" name="Hexagon 2"/>
          <p:cNvSpPr/>
          <p:nvPr/>
        </p:nvSpPr>
        <p:spPr>
          <a:xfrm rot="16200000">
            <a:off x="1410536" y="2608852"/>
            <a:ext cx="2751273" cy="2414015"/>
          </a:xfrm>
          <a:prstGeom prst="hexagon">
            <a:avLst/>
          </a:prstGeom>
          <a:noFill/>
          <a:ln w="19050">
            <a:solidFill>
              <a:srgbClr val="131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xagon 14"/>
          <p:cNvSpPr/>
          <p:nvPr/>
        </p:nvSpPr>
        <p:spPr>
          <a:xfrm rot="16200000">
            <a:off x="1153908" y="2367208"/>
            <a:ext cx="3264529" cy="2864355"/>
          </a:xfrm>
          <a:prstGeom prst="hexagon">
            <a:avLst/>
          </a:prstGeom>
          <a:noFill/>
          <a:ln w="19050">
            <a:solidFill>
              <a:srgbClr val="131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exagon 15"/>
          <p:cNvSpPr/>
          <p:nvPr/>
        </p:nvSpPr>
        <p:spPr>
          <a:xfrm rot="16200000">
            <a:off x="843587" y="2082866"/>
            <a:ext cx="3885171" cy="3408917"/>
          </a:xfrm>
          <a:prstGeom prst="hexagon">
            <a:avLst/>
          </a:prstGeom>
          <a:noFill/>
          <a:ln w="19050">
            <a:solidFill>
              <a:srgbClr val="131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653CD3-409D-4354-9D1B-5BEC563C82B7}"/>
              </a:ext>
            </a:extLst>
          </p:cNvPr>
          <p:cNvSpPr txBox="1"/>
          <p:nvPr/>
        </p:nvSpPr>
        <p:spPr>
          <a:xfrm>
            <a:off x="1906989" y="3587269"/>
            <a:ext cx="1758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34E2A"/>
                </a:solidFill>
                <a:latin typeface="Work Sans" pitchFamily="2" charset="0"/>
              </a:rPr>
              <a:t>ARCHITECT</a:t>
            </a:r>
          </a:p>
        </p:txBody>
      </p:sp>
    </p:spTree>
    <p:extLst>
      <p:ext uri="{BB962C8B-B14F-4D97-AF65-F5344CB8AC3E}">
        <p14:creationId xmlns:p14="http://schemas.microsoft.com/office/powerpoint/2010/main" val="316559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788">
        <p:fade/>
      </p:transition>
    </mc:Choice>
    <mc:Fallback xmlns="">
      <p:transition spd="med" advTm="67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6" grpId="0"/>
      <p:bldP spid="6" grpId="1"/>
      <p:bldP spid="7" grpId="0"/>
      <p:bldP spid="8" grpId="0"/>
      <p:bldP spid="9" grpId="0"/>
      <p:bldP spid="10" grpId="0"/>
      <p:bldP spid="11" grpId="0"/>
      <p:bldP spid="12" grpId="0"/>
      <p:bldP spid="20" grpId="0"/>
      <p:bldP spid="21" grpId="0"/>
      <p:bldP spid="22" grpId="0"/>
      <p:bldP spid="22" grpId="1"/>
      <p:bldP spid="3" grpId="0" animBg="1"/>
      <p:bldP spid="15" grpId="0" animBg="1"/>
      <p:bldP spid="16" grpId="0" animBg="1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1D4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980</Words>
  <Application>Microsoft Office PowerPoint</Application>
  <PresentationFormat>Widescreen</PresentationFormat>
  <Paragraphs>145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Calibri</vt:lpstr>
      <vt:lpstr>Arial</vt:lpstr>
      <vt:lpstr>Work Sans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Bram Dupont</cp:lastModifiedBy>
  <cp:revision>89</cp:revision>
  <dcterms:created xsi:type="dcterms:W3CDTF">2019-06-07T15:00:00Z</dcterms:created>
  <dcterms:modified xsi:type="dcterms:W3CDTF">2019-11-08T12:54:05Z</dcterms:modified>
  <cp:contentStatus/>
</cp:coreProperties>
</file>