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5" r:id="rId15"/>
    <p:sldId id="273" r:id="rId16"/>
  </p:sldIdLst>
  <p:sldSz cx="12192000" cy="6858000"/>
  <p:notesSz cx="6858000" cy="9144000"/>
  <p:embeddedFontLst>
    <p:embeddedFont>
      <p:font typeface="Aaargh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hammad Naveed" initials="M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C913"/>
    <a:srgbClr val="DD0005"/>
    <a:srgbClr val="BA5556"/>
    <a:srgbClr val="FA9732"/>
    <a:srgbClr val="FBC810"/>
    <a:srgbClr val="D80000"/>
    <a:srgbClr val="CBA118"/>
    <a:srgbClr val="C10F11"/>
    <a:srgbClr val="FBC814"/>
    <a:srgbClr val="FAC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4450" autoAdjust="0"/>
  </p:normalViewPr>
  <p:slideViewPr>
    <p:cSldViewPr snapToGrid="0">
      <p:cViewPr varScale="1">
        <p:scale>
          <a:sx n="97" d="100"/>
          <a:sy n="97" d="100"/>
        </p:scale>
        <p:origin x="108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m Dupont" userId="9042b1d383435627" providerId="LiveId" clId="{6208A997-93DF-4CE9-80E2-A375C66F8841}"/>
    <pc:docChg chg="custSel modSld">
      <pc:chgData name="Bram Dupont" userId="9042b1d383435627" providerId="LiveId" clId="{6208A997-93DF-4CE9-80E2-A375C66F8841}" dt="2019-09-24T20:30:24.807" v="1" actId="313"/>
      <pc:docMkLst>
        <pc:docMk/>
      </pc:docMkLst>
      <pc:sldChg chg="modSp">
        <pc:chgData name="Bram Dupont" userId="9042b1d383435627" providerId="LiveId" clId="{6208A997-93DF-4CE9-80E2-A375C66F8841}" dt="2019-09-24T20:30:24.807" v="1" actId="313"/>
        <pc:sldMkLst>
          <pc:docMk/>
          <pc:sldMk cId="2208203970" sldId="274"/>
        </pc:sldMkLst>
        <pc:spChg chg="mod">
          <ac:chgData name="Bram Dupont" userId="9042b1d383435627" providerId="LiveId" clId="{6208A997-93DF-4CE9-80E2-A375C66F8841}" dt="2019-09-24T20:30:24.807" v="1" actId="313"/>
          <ac:spMkLst>
            <pc:docMk/>
            <pc:sldMk cId="2208203970" sldId="274"/>
            <ac:spMk id="11" creationId="{BAF1657D-373E-407F-AA17-D9741CE853A2}"/>
          </ac:spMkLst>
        </pc:spChg>
      </pc:sldChg>
    </pc:docChg>
  </pc:docChgLst>
  <pc:docChgLst>
    <pc:chgData name="Presentation Point" userId="f45ce91d846791e9" providerId="LiveId" clId="{2B49ABD0-F3FC-4D08-A6CB-505076E516C2}"/>
    <pc:docChg chg="undo custSel modSld">
      <pc:chgData name="Presentation Point" userId="f45ce91d846791e9" providerId="LiveId" clId="{2B49ABD0-F3FC-4D08-A6CB-505076E516C2}" dt="2020-02-12T12:12:22.139" v="49" actId="20577"/>
      <pc:docMkLst>
        <pc:docMk/>
      </pc:docMkLst>
      <pc:sldChg chg="modSp">
        <pc:chgData name="Presentation Point" userId="f45ce91d846791e9" providerId="LiveId" clId="{2B49ABD0-F3FC-4D08-A6CB-505076E516C2}" dt="2020-02-12T12:09:24.577" v="10" actId="20577"/>
        <pc:sldMkLst>
          <pc:docMk/>
          <pc:sldMk cId="3190137837" sldId="260"/>
        </pc:sldMkLst>
        <pc:spChg chg="mod">
          <ac:chgData name="Presentation Point" userId="f45ce91d846791e9" providerId="LiveId" clId="{2B49ABD0-F3FC-4D08-A6CB-505076E516C2}" dt="2020-02-12T12:09:24.577" v="10" actId="20577"/>
          <ac:spMkLst>
            <pc:docMk/>
            <pc:sldMk cId="3190137837" sldId="260"/>
            <ac:spMk id="18" creationId="{6EEF0117-6F4D-4205-A91E-C45436CF8E1A}"/>
          </ac:spMkLst>
        </pc:spChg>
      </pc:sldChg>
      <pc:sldChg chg="modSp">
        <pc:chgData name="Presentation Point" userId="f45ce91d846791e9" providerId="LiveId" clId="{2B49ABD0-F3FC-4D08-A6CB-505076E516C2}" dt="2020-02-12T12:10:11.202" v="37" actId="20577"/>
        <pc:sldMkLst>
          <pc:docMk/>
          <pc:sldMk cId="912752588" sldId="262"/>
        </pc:sldMkLst>
        <pc:spChg chg="mod">
          <ac:chgData name="Presentation Point" userId="f45ce91d846791e9" providerId="LiveId" clId="{2B49ABD0-F3FC-4D08-A6CB-505076E516C2}" dt="2020-02-12T12:09:50.429" v="12" actId="20577"/>
          <ac:spMkLst>
            <pc:docMk/>
            <pc:sldMk cId="912752588" sldId="262"/>
            <ac:spMk id="11" creationId="{072CB60E-10A5-4044-8DB2-B25D65985772}"/>
          </ac:spMkLst>
        </pc:spChg>
        <pc:spChg chg="mod">
          <ac:chgData name="Presentation Point" userId="f45ce91d846791e9" providerId="LiveId" clId="{2B49ABD0-F3FC-4D08-A6CB-505076E516C2}" dt="2020-02-12T12:10:11.202" v="37" actId="20577"/>
          <ac:spMkLst>
            <pc:docMk/>
            <pc:sldMk cId="912752588" sldId="262"/>
            <ac:spMk id="14" creationId="{BC8C6D31-1FE0-4CE2-A0FD-CC7F68C149A8}"/>
          </ac:spMkLst>
        </pc:spChg>
      </pc:sldChg>
      <pc:sldChg chg="modSp">
        <pc:chgData name="Presentation Point" userId="f45ce91d846791e9" providerId="LiveId" clId="{2B49ABD0-F3FC-4D08-A6CB-505076E516C2}" dt="2020-02-12T12:10:42.847" v="39" actId="20577"/>
        <pc:sldMkLst>
          <pc:docMk/>
          <pc:sldMk cId="1340373417" sldId="264"/>
        </pc:sldMkLst>
        <pc:spChg chg="mod">
          <ac:chgData name="Presentation Point" userId="f45ce91d846791e9" providerId="LiveId" clId="{2B49ABD0-F3FC-4D08-A6CB-505076E516C2}" dt="2020-02-12T12:10:42.847" v="39" actId="20577"/>
          <ac:spMkLst>
            <pc:docMk/>
            <pc:sldMk cId="1340373417" sldId="264"/>
            <ac:spMk id="10" creationId="{1B8ADDDB-95FE-4796-924A-3BCFE36CDF35}"/>
          </ac:spMkLst>
        </pc:spChg>
      </pc:sldChg>
      <pc:sldChg chg="modSp">
        <pc:chgData name="Presentation Point" userId="f45ce91d846791e9" providerId="LiveId" clId="{2B49ABD0-F3FC-4D08-A6CB-505076E516C2}" dt="2020-02-12T12:11:13.330" v="42" actId="20577"/>
        <pc:sldMkLst>
          <pc:docMk/>
          <pc:sldMk cId="2175052769" sldId="265"/>
        </pc:sldMkLst>
        <pc:spChg chg="mod">
          <ac:chgData name="Presentation Point" userId="f45ce91d846791e9" providerId="LiveId" clId="{2B49ABD0-F3FC-4D08-A6CB-505076E516C2}" dt="2020-02-12T12:11:13.330" v="42" actId="20577"/>
          <ac:spMkLst>
            <pc:docMk/>
            <pc:sldMk cId="2175052769" sldId="265"/>
            <ac:spMk id="8" creationId="{2B6B8CB7-83FF-45F5-AEE9-8F0CFFCFF57C}"/>
          </ac:spMkLst>
        </pc:spChg>
        <pc:grpChg chg="mod">
          <ac:chgData name="Presentation Point" userId="f45ce91d846791e9" providerId="LiveId" clId="{2B49ABD0-F3FC-4D08-A6CB-505076E516C2}" dt="2020-02-12T12:11:09.682" v="41" actId="14100"/>
          <ac:grpSpMkLst>
            <pc:docMk/>
            <pc:sldMk cId="2175052769" sldId="265"/>
            <ac:grpSpMk id="2" creationId="{5DD1D9CC-1ACB-4F23-A4D0-CBC1CC78E04F}"/>
          </ac:grpSpMkLst>
        </pc:grpChg>
      </pc:sldChg>
      <pc:sldChg chg="modSp">
        <pc:chgData name="Presentation Point" userId="f45ce91d846791e9" providerId="LiveId" clId="{2B49ABD0-F3FC-4D08-A6CB-505076E516C2}" dt="2020-02-12T12:11:50.421" v="47" actId="20577"/>
        <pc:sldMkLst>
          <pc:docMk/>
          <pc:sldMk cId="2571434299" sldId="267"/>
        </pc:sldMkLst>
        <pc:spChg chg="mod">
          <ac:chgData name="Presentation Point" userId="f45ce91d846791e9" providerId="LiveId" clId="{2B49ABD0-F3FC-4D08-A6CB-505076E516C2}" dt="2020-02-12T12:11:50.421" v="47" actId="20577"/>
          <ac:spMkLst>
            <pc:docMk/>
            <pc:sldMk cId="2571434299" sldId="267"/>
            <ac:spMk id="5" creationId="{F86F31E2-CB10-4FAD-BF9D-8B82E0B6D549}"/>
          </ac:spMkLst>
        </pc:spChg>
        <pc:spChg chg="mod">
          <ac:chgData name="Presentation Point" userId="f45ce91d846791e9" providerId="LiveId" clId="{2B49ABD0-F3FC-4D08-A6CB-505076E516C2}" dt="2020-02-12T12:11:42.525" v="46" actId="20577"/>
          <ac:spMkLst>
            <pc:docMk/>
            <pc:sldMk cId="2571434299" sldId="267"/>
            <ac:spMk id="11" creationId="{67AFF1D2-CEC3-4869-B8DB-9C160C648AAC}"/>
          </ac:spMkLst>
        </pc:spChg>
      </pc:sldChg>
      <pc:sldChg chg="modSp">
        <pc:chgData name="Presentation Point" userId="f45ce91d846791e9" providerId="LiveId" clId="{2B49ABD0-F3FC-4D08-A6CB-505076E516C2}" dt="2020-02-12T12:12:00.147" v="48" actId="20577"/>
        <pc:sldMkLst>
          <pc:docMk/>
          <pc:sldMk cId="376118359" sldId="268"/>
        </pc:sldMkLst>
        <pc:spChg chg="mod">
          <ac:chgData name="Presentation Point" userId="f45ce91d846791e9" providerId="LiveId" clId="{2B49ABD0-F3FC-4D08-A6CB-505076E516C2}" dt="2020-02-12T12:12:00.147" v="48" actId="20577"/>
          <ac:spMkLst>
            <pc:docMk/>
            <pc:sldMk cId="376118359" sldId="268"/>
            <ac:spMk id="17" creationId="{BCC0BBE8-9D55-4F4D-A3C9-6712662D7421}"/>
          </ac:spMkLst>
        </pc:spChg>
      </pc:sldChg>
      <pc:sldChg chg="modSp">
        <pc:chgData name="Presentation Point" userId="f45ce91d846791e9" providerId="LiveId" clId="{2B49ABD0-F3FC-4D08-A6CB-505076E516C2}" dt="2020-02-12T12:07:34.643" v="5" actId="20577"/>
        <pc:sldMkLst>
          <pc:docMk/>
          <pc:sldMk cId="3459574918" sldId="269"/>
        </pc:sldMkLst>
        <pc:spChg chg="mod">
          <ac:chgData name="Presentation Point" userId="f45ce91d846791e9" providerId="LiveId" clId="{2B49ABD0-F3FC-4D08-A6CB-505076E516C2}" dt="2020-02-12T12:07:34.643" v="5" actId="20577"/>
          <ac:spMkLst>
            <pc:docMk/>
            <pc:sldMk cId="3459574918" sldId="269"/>
            <ac:spMk id="6" creationId="{DB4F73D0-A331-4CE9-B6E1-F82DC0DD7F1E}"/>
          </ac:spMkLst>
        </pc:spChg>
      </pc:sldChg>
      <pc:sldChg chg="modSp">
        <pc:chgData name="Presentation Point" userId="f45ce91d846791e9" providerId="LiveId" clId="{2B49ABD0-F3FC-4D08-A6CB-505076E516C2}" dt="2020-02-12T12:12:22.139" v="49" actId="20577"/>
        <pc:sldMkLst>
          <pc:docMk/>
          <pc:sldMk cId="3451303374" sldId="273"/>
        </pc:sldMkLst>
        <pc:spChg chg="mod">
          <ac:chgData name="Presentation Point" userId="f45ce91d846791e9" providerId="LiveId" clId="{2B49ABD0-F3FC-4D08-A6CB-505076E516C2}" dt="2020-02-12T12:12:22.139" v="49" actId="20577"/>
          <ac:spMkLst>
            <pc:docMk/>
            <pc:sldMk cId="3451303374" sldId="273"/>
            <ac:spMk id="7" creationId="{E693437E-D109-4FF4-A8C7-EECC367FC5D8}"/>
          </ac:spMkLst>
        </pc:spChg>
      </pc:sldChg>
    </pc:docChg>
  </pc:docChgLst>
  <pc:docChgLst>
    <pc:chgData name="Presentation Point" userId="f45ce91d846791e9" providerId="LiveId" clId="{1523FF41-6B32-4215-906C-C4F9CE0F5807}"/>
    <pc:docChg chg="modSld">
      <pc:chgData name="Presentation Point" userId="f45ce91d846791e9" providerId="LiveId" clId="{1523FF41-6B32-4215-906C-C4F9CE0F5807}" dt="2020-02-12T12:46:29.264" v="19" actId="6549"/>
      <pc:docMkLst>
        <pc:docMk/>
      </pc:docMkLst>
      <pc:sldChg chg="modSp">
        <pc:chgData name="Presentation Point" userId="f45ce91d846791e9" providerId="LiveId" clId="{1523FF41-6B32-4215-906C-C4F9CE0F5807}" dt="2020-02-12T12:17:36.052" v="1" actId="20577"/>
        <pc:sldMkLst>
          <pc:docMk/>
          <pc:sldMk cId="2384330403" sldId="256"/>
        </pc:sldMkLst>
        <pc:spChg chg="mod">
          <ac:chgData name="Presentation Point" userId="f45ce91d846791e9" providerId="LiveId" clId="{1523FF41-6B32-4215-906C-C4F9CE0F5807}" dt="2020-02-12T12:17:36.052" v="1" actId="20577"/>
          <ac:spMkLst>
            <pc:docMk/>
            <pc:sldMk cId="2384330403" sldId="256"/>
            <ac:spMk id="8" creationId="{FE6E59FC-FACF-4B03-857C-C828110ABD01}"/>
          </ac:spMkLst>
        </pc:spChg>
      </pc:sldChg>
      <pc:sldChg chg="modSp">
        <pc:chgData name="Presentation Point" userId="f45ce91d846791e9" providerId="LiveId" clId="{1523FF41-6B32-4215-906C-C4F9CE0F5807}" dt="2020-02-12T12:17:50.700" v="11" actId="20577"/>
        <pc:sldMkLst>
          <pc:docMk/>
          <pc:sldMk cId="1340373417" sldId="264"/>
        </pc:sldMkLst>
        <pc:spChg chg="mod">
          <ac:chgData name="Presentation Point" userId="f45ce91d846791e9" providerId="LiveId" clId="{1523FF41-6B32-4215-906C-C4F9CE0F5807}" dt="2020-02-12T12:17:50.700" v="11" actId="20577"/>
          <ac:spMkLst>
            <pc:docMk/>
            <pc:sldMk cId="1340373417" sldId="264"/>
            <ac:spMk id="8" creationId="{45550057-754D-4150-B0A6-B1C278AF56DA}"/>
          </ac:spMkLst>
        </pc:spChg>
      </pc:sldChg>
      <pc:sldChg chg="modSp">
        <pc:chgData name="Presentation Point" userId="f45ce91d846791e9" providerId="LiveId" clId="{1523FF41-6B32-4215-906C-C4F9CE0F5807}" dt="2020-02-12T12:46:29.264" v="19" actId="6549"/>
        <pc:sldMkLst>
          <pc:docMk/>
          <pc:sldMk cId="2175052769" sldId="265"/>
        </pc:sldMkLst>
        <pc:spChg chg="mod">
          <ac:chgData name="Presentation Point" userId="f45ce91d846791e9" providerId="LiveId" clId="{1523FF41-6B32-4215-906C-C4F9CE0F5807}" dt="2020-02-12T12:46:29.264" v="19" actId="6549"/>
          <ac:spMkLst>
            <pc:docMk/>
            <pc:sldMk cId="2175052769" sldId="265"/>
            <ac:spMk id="6" creationId="{C78100A6-5828-476F-B58E-E6A1828D413F}"/>
          </ac:spMkLst>
        </pc:spChg>
      </pc:sldChg>
      <pc:sldChg chg="modSp">
        <pc:chgData name="Presentation Point" userId="f45ce91d846791e9" providerId="LiveId" clId="{1523FF41-6B32-4215-906C-C4F9CE0F5807}" dt="2020-02-12T12:17:43.088" v="8" actId="20577"/>
        <pc:sldMkLst>
          <pc:docMk/>
          <pc:sldMk cId="2208203970" sldId="274"/>
        </pc:sldMkLst>
        <pc:spChg chg="mod">
          <ac:chgData name="Presentation Point" userId="f45ce91d846791e9" providerId="LiveId" clId="{1523FF41-6B32-4215-906C-C4F9CE0F5807}" dt="2020-02-12T12:17:43.088" v="8" actId="20577"/>
          <ac:spMkLst>
            <pc:docMk/>
            <pc:sldMk cId="2208203970" sldId="274"/>
            <ac:spMk id="9" creationId="{E24D6D73-33F3-4808-BCD8-260E4D66826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ED1B3-7E0D-4E38-9897-18F62EE739B6}" type="datetimeFigureOut">
              <a:rPr lang="en-US" smtClean="0"/>
              <a:t>12-Feb-20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F9F8F-9FA0-4AAC-BCA2-0C430E5B10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0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https://agrotranssur.com.ar/images/header-image/header-bg6.jpg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F8F-9FA0-4AAC-BCA2-0C430E5B10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60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https://upload.wikimedia.org/wikipedia/commons/f/f3/US_Navy_091022-N-7508R-002_Logistics_Specialist_2nd_Class_Bridgette_FerronBarnes_sorts_mail_for_amphibious_assault_ship_USS_Bataan_%28LHD_5%29_while_in_port_Aqaba%2C_Jordan.jpg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F8F-9FA0-4AAC-BCA2-0C430E5B106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78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http://www.epowerfirst.com/manage/images/201810181944659.jpg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F8F-9FA0-4AAC-BCA2-0C430E5B106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55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https://www.kisspng.com/png-paper-cardboard-box-corrugated-fiberboard-packagin-2061913/</a:t>
            </a:r>
          </a:p>
          <a:p>
            <a:r>
              <a:rPr lang="en-US" dirty="0"/>
              <a:t>https://www.sallogistics.com/pcat-gifs/products-small/door-to-door-delivery.jpg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F8F-9FA0-4AAC-BCA2-0C430E5B106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22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https://www.shutterstock.com/image-photo/happy-postal-delivery-courier-van-delivering-56892856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F8F-9FA0-4AAC-BCA2-0C430E5B106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69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https://www.sallogistics.com/pcat-gifs/products-small/door-to-door-delivery.jpg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F8F-9FA0-4AAC-BCA2-0C430E5B106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70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https://agrotranssur.com.ar/images/header-image/header-bg6.jpg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9F8F-9FA0-4AAC-BCA2-0C430E5B106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73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https://www.shutterstock.com/image-photo/white-truck-on-asphalt-rural-road-62238007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F8F-9FA0-4AAC-BCA2-0C430E5B106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4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https://agrotranssur.com.ar/images/header-image/header-bg6.jpg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F8F-9FA0-4AAC-BCA2-0C430E5B106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00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https://www.shutterstock.com/image-photo/forklift-trucks-cargo-dock-warehouse-63625063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F8F-9FA0-4AAC-BCA2-0C430E5B106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34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9F8F-9FA0-4AAC-BCA2-0C430E5B106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02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https://www.kisspng.com/png-paper-cardboard-box-corrugated-fiberboard-packagin-2061913/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F8F-9FA0-4AAC-BCA2-0C430E5B106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56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https://www.shutterstock.com/image-photo/happy-postal-delivery-courier-van-delivering-56892856</a:t>
            </a:r>
          </a:p>
          <a:p>
            <a:r>
              <a:rPr lang="en-US" dirty="0"/>
              <a:t>https://www.pngfly.com/png-r1cij1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F8F-9FA0-4AAC-BCA2-0C430E5B106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72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https://www.pngfly.com/png-bfuevt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F8F-9FA0-4AAC-BCA2-0C430E5B106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9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B836-26B9-404E-B924-03D058F35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7AF5F-B568-41B8-9984-A1E6691E8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99091-3410-42A3-B174-7B5308F1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4CC2-91E9-42BC-A6F6-36CE168DE826}" type="datetimeFigureOut">
              <a:rPr lang="en-US" smtClean="0"/>
              <a:t>12-Feb-20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9F221-A277-4683-A32A-23A1968CB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D123-4738-411E-8F27-5F1B7917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E62F-3FF7-4431-842C-63F9CF04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1650-F739-4711-B806-506CE7AD0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A2138-B2B0-4DDD-9F5B-B24519ED5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76EA9-7468-4853-B663-43BFCF286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4CC2-91E9-42BC-A6F6-36CE168DE826}" type="datetimeFigureOut">
              <a:rPr lang="en-US" smtClean="0"/>
              <a:t>12-Feb-20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0A64F-F97D-4155-BD7C-D029D5A0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B02AE-F374-48C3-AFCF-26F4766B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E62F-3FF7-4431-842C-63F9CF04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6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17AFAA-FDF3-4BE4-B5A2-26116228F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317BCB-B63E-4B9D-86F2-60BA91C4F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3591B-9178-4CDB-AEAC-27DA8B74D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4CC2-91E9-42BC-A6F6-36CE168DE826}" type="datetimeFigureOut">
              <a:rPr lang="en-US" smtClean="0"/>
              <a:t>12-Feb-20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6340D-5995-4A35-92E0-44C0F9B51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D7070-B0E5-44C6-B752-C1F8C4FD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E62F-3FF7-4431-842C-63F9CF04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3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1DAB6-B229-443A-B0D8-722BFCF8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9374F-A8F8-4550-8AC0-D9DB6B7AC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D036E-71B1-4D1E-BEB6-E22AA16B5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4CC2-91E9-42BC-A6F6-36CE168DE826}" type="datetimeFigureOut">
              <a:rPr lang="en-US" smtClean="0"/>
              <a:t>12-Feb-20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94871-3FD1-4396-89F4-6331D7D8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42992-E3DB-47FD-8B0A-A3C4AA960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E62F-3FF7-4431-842C-63F9CF04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F255A-9392-4053-8787-4D17A1A9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2A1F8-3447-4060-A4D8-7EAA14885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D993C-92AD-4608-8BDC-04808F78F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4CC2-91E9-42BC-A6F6-36CE168DE826}" type="datetimeFigureOut">
              <a:rPr lang="en-US" smtClean="0"/>
              <a:t>12-Feb-20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4030-ED42-488D-ADFD-3ED5AB31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BEC21-4192-4A99-A5E9-91724ED0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E62F-3FF7-4431-842C-63F9CF04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2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BA3F2-5DAB-402C-89DC-BD531F4E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09D99-41C1-42E5-BE1D-E06B90DA0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2B1F0-A50D-4DB5-B06A-6F0AA4FE4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71E52-41DC-4851-BD52-9451D80D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4CC2-91E9-42BC-A6F6-36CE168DE826}" type="datetimeFigureOut">
              <a:rPr lang="en-US" smtClean="0"/>
              <a:t>12-Feb-20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96DCD-B7D5-4367-87BD-28EB466C7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993A2-B8B7-448D-8ACE-566E22A13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E62F-3FF7-4431-842C-63F9CF04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7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EABB6-BF66-45AB-84EE-3C093F51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F447C-B474-49CA-897F-37D14336C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0D216-DBD8-44DB-AD72-350C3DC6D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4DC23-FB77-4654-B35F-E6E1313BB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0E29E0-6792-4450-A4B2-552E64008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A6B889-C52A-4C23-BE08-5B61A6F8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4CC2-91E9-42BC-A6F6-36CE168DE826}" type="datetimeFigureOut">
              <a:rPr lang="en-US" smtClean="0"/>
              <a:t>12-Feb-20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201AA1-298E-4BA8-AFCD-E39304FE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72DC3C-3AF7-4C69-AC41-31EAA46E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E62F-3FF7-4431-842C-63F9CF04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7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F8CD-2983-4A9E-9B96-3C37D97BB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3266-1712-4282-A21D-16CFCCAAE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4CC2-91E9-42BC-A6F6-36CE168DE826}" type="datetimeFigureOut">
              <a:rPr lang="en-US" smtClean="0"/>
              <a:t>12-Feb-20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16B911-FBBE-4667-BDDA-34ED3BCC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C8BEF-39B0-4A22-995E-D17F6070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E62F-3FF7-4431-842C-63F9CF04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6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8A313E-4973-47B2-969C-57EA9817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4CC2-91E9-42BC-A6F6-36CE168DE826}" type="datetimeFigureOut">
              <a:rPr lang="en-US" smtClean="0"/>
              <a:t>12-Feb-20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C2199-D090-4FAC-80DA-609177C3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B0178-E1CD-4231-9D53-86307D59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E62F-3FF7-4431-842C-63F9CF04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9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16814-1110-4333-9A8D-BFEDF320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C7841-75C6-4C02-8259-5714C4AC9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776B0-022F-49FF-83C6-B6860EF6D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937BF-B751-407A-816F-F5320EE92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4CC2-91E9-42BC-A6F6-36CE168DE826}" type="datetimeFigureOut">
              <a:rPr lang="en-US" smtClean="0"/>
              <a:t>12-Feb-20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DC5D7-91B4-4809-9AD7-56A09E11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0D3FF-073B-4CFA-8A3F-E5E1F686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E62F-3FF7-4431-842C-63F9CF04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2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7C21-5BF6-47FD-A285-24918003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E73E68-A5F0-4DD3-8B0B-1B8EDA936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F2CEB-2038-4128-948C-E6B402DE2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9D017-BAA2-4BDB-9151-02E191DF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4CC2-91E9-42BC-A6F6-36CE168DE826}" type="datetimeFigureOut">
              <a:rPr lang="en-US" smtClean="0"/>
              <a:t>12-Feb-20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BEB34-C878-416A-B394-A20C12DC2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5B9F4-F3F1-4B4F-ADE3-194CC089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E62F-3FF7-4431-842C-63F9CF04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9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014532-B4D0-4AC0-B14C-BBC05149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7F74D-9D8B-453E-8E91-79D9C7277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C3520-D567-48B5-93A8-4D0AAEC74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E4CC2-91E9-42BC-A6F6-36CE168DE826}" type="datetimeFigureOut">
              <a:rPr lang="en-US" smtClean="0"/>
              <a:t>12-Feb-20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6ACE2-3F3F-4351-9A9A-E1E227BF3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0F1D6-8232-4A18-885D-D0B9EB3E9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4E62F-3FF7-4431-842C-63F9CF04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9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2.jpe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0.wdp"/><Relationship Id="rId3" Type="http://schemas.openxmlformats.org/officeDocument/2006/relationships/image" Target="../media/image11.jpg"/><Relationship Id="rId7" Type="http://schemas.microsoft.com/office/2007/relationships/hdphoto" Target="../media/hdphoto7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3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4620B8-5464-424F-A474-7FD02DD78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0874" y="2293258"/>
            <a:ext cx="9337962" cy="2271484"/>
          </a:xfrm>
          <a:prstGeom prst="rect">
            <a:avLst/>
          </a:prstGeom>
          <a:gradFill>
            <a:gsLst>
              <a:gs pos="0">
                <a:srgbClr val="FF0000">
                  <a:alpha val="83000"/>
                </a:srgbClr>
              </a:gs>
              <a:gs pos="100000">
                <a:srgbClr val="C00000">
                  <a:alpha val="77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E59FC-FACF-4B03-857C-C828110ABD01}"/>
              </a:ext>
            </a:extLst>
          </p:cNvPr>
          <p:cNvSpPr txBox="1"/>
          <p:nvPr/>
        </p:nvSpPr>
        <p:spPr>
          <a:xfrm>
            <a:off x="1440873" y="2741530"/>
            <a:ext cx="9337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 LOGISTIC 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E319D-DF38-4CF4-ACA0-0803D9C28496}"/>
              </a:ext>
            </a:extLst>
          </p:cNvPr>
          <p:cNvSpPr txBox="1"/>
          <p:nvPr/>
        </p:nvSpPr>
        <p:spPr>
          <a:xfrm>
            <a:off x="4739147" y="3534302"/>
            <a:ext cx="2762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8C913"/>
                </a:solidFill>
                <a:latin typeface="Century Gothic" panose="020B0502020202020204" pitchFamily="34" charset="0"/>
              </a:rPr>
              <a:t>PRESENTATION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B503C0-763F-4DA1-A054-63450E27BF17}"/>
              </a:ext>
            </a:extLst>
          </p:cNvPr>
          <p:cNvSpPr/>
          <p:nvPr/>
        </p:nvSpPr>
        <p:spPr>
          <a:xfrm>
            <a:off x="4814856" y="3952088"/>
            <a:ext cx="402431" cy="140791"/>
          </a:xfrm>
          <a:prstGeom prst="rect">
            <a:avLst/>
          </a:prstGeom>
          <a:solidFill>
            <a:srgbClr val="7CE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789AF9-7F80-425B-9BC3-B586B5C1D0BE}"/>
              </a:ext>
            </a:extLst>
          </p:cNvPr>
          <p:cNvSpPr/>
          <p:nvPr/>
        </p:nvSpPr>
        <p:spPr>
          <a:xfrm>
            <a:off x="5277771" y="3952088"/>
            <a:ext cx="402431" cy="140791"/>
          </a:xfrm>
          <a:prstGeom prst="rect">
            <a:avLst/>
          </a:prstGeom>
          <a:solidFill>
            <a:srgbClr val="FE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3EEC77-92E6-45BC-9178-D435ABC0DF92}"/>
              </a:ext>
            </a:extLst>
          </p:cNvPr>
          <p:cNvSpPr/>
          <p:nvPr/>
        </p:nvSpPr>
        <p:spPr>
          <a:xfrm>
            <a:off x="5740686" y="3952088"/>
            <a:ext cx="402431" cy="140791"/>
          </a:xfrm>
          <a:prstGeom prst="rect">
            <a:avLst/>
          </a:prstGeom>
          <a:solidFill>
            <a:srgbClr val="023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E8724C-66B1-40CD-9B0E-051FB5C0E7B5}"/>
              </a:ext>
            </a:extLst>
          </p:cNvPr>
          <p:cNvSpPr/>
          <p:nvPr/>
        </p:nvSpPr>
        <p:spPr>
          <a:xfrm>
            <a:off x="6203601" y="3952088"/>
            <a:ext cx="402431" cy="140791"/>
          </a:xfrm>
          <a:prstGeom prst="rect">
            <a:avLst/>
          </a:prstGeom>
          <a:solidFill>
            <a:srgbClr val="C91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11C13E-E986-424F-A812-E09A5CE3E845}"/>
              </a:ext>
            </a:extLst>
          </p:cNvPr>
          <p:cNvSpPr/>
          <p:nvPr/>
        </p:nvSpPr>
        <p:spPr>
          <a:xfrm>
            <a:off x="6666516" y="3952088"/>
            <a:ext cx="402431" cy="140791"/>
          </a:xfrm>
          <a:prstGeom prst="rect">
            <a:avLst/>
          </a:prstGeom>
          <a:solidFill>
            <a:srgbClr val="027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A1C4CD-4F50-4718-A514-6BAA7790401D}"/>
              </a:ext>
            </a:extLst>
          </p:cNvPr>
          <p:cNvSpPr/>
          <p:nvPr/>
        </p:nvSpPr>
        <p:spPr>
          <a:xfrm>
            <a:off x="7129432" y="3952088"/>
            <a:ext cx="402431" cy="140791"/>
          </a:xfrm>
          <a:prstGeom prst="rect">
            <a:avLst/>
          </a:prstGeom>
          <a:solidFill>
            <a:srgbClr val="EA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3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1"/>
    </mc:Choice>
    <mc:Fallback xmlns="">
      <p:transition spd="slow" advTm="7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1A61F8-0A3B-421F-B6F9-A057CC6A0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0" y="-14756"/>
            <a:ext cx="12192000" cy="6872757"/>
          </a:xfrm>
          <a:prstGeom prst="rect">
            <a:avLst/>
          </a:prstGeom>
          <a:gradFill>
            <a:gsLst>
              <a:gs pos="0">
                <a:srgbClr val="FF0000">
                  <a:alpha val="76000"/>
                </a:srgbClr>
              </a:gs>
              <a:gs pos="100000">
                <a:srgbClr val="C00000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BF57F1-4DF2-40D6-AE0E-6893753605BA}"/>
              </a:ext>
            </a:extLst>
          </p:cNvPr>
          <p:cNvGrpSpPr/>
          <p:nvPr/>
        </p:nvGrpSpPr>
        <p:grpSpPr>
          <a:xfrm>
            <a:off x="3897249" y="200407"/>
            <a:ext cx="4397502" cy="1071019"/>
            <a:chOff x="3897249" y="200407"/>
            <a:chExt cx="4397502" cy="107101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8100A6-5828-476F-B58E-E6A1828D413F}"/>
                </a:ext>
              </a:extLst>
            </p:cNvPr>
            <p:cNvSpPr txBox="1"/>
            <p:nvPr/>
          </p:nvSpPr>
          <p:spPr>
            <a:xfrm>
              <a:off x="3897249" y="200407"/>
              <a:ext cx="4397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 Goals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4D6D73-33F3-4808-BCD8-260E4D668264}"/>
                </a:ext>
              </a:extLst>
            </p:cNvPr>
            <p:cNvSpPr txBox="1"/>
            <p:nvPr/>
          </p:nvSpPr>
          <p:spPr>
            <a:xfrm>
              <a:off x="4359109" y="908646"/>
              <a:ext cx="347378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Objectives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760631" y="1271426"/>
              <a:ext cx="670739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76" y="1633379"/>
            <a:ext cx="1146049" cy="114604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D1D9CC-1ACB-4F23-A4D0-CBC1CC78E04F}"/>
              </a:ext>
            </a:extLst>
          </p:cNvPr>
          <p:cNvGrpSpPr/>
          <p:nvPr/>
        </p:nvGrpSpPr>
        <p:grpSpPr>
          <a:xfrm>
            <a:off x="1252645" y="3321279"/>
            <a:ext cx="4306906" cy="523220"/>
            <a:chOff x="3451184" y="3321279"/>
            <a:chExt cx="4306906" cy="5232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6B8CB7-83FF-45F5-AEE9-8F0CFFCFF57C}"/>
                </a:ext>
              </a:extLst>
            </p:cNvPr>
            <p:cNvSpPr txBox="1"/>
            <p:nvPr/>
          </p:nvSpPr>
          <p:spPr>
            <a:xfrm>
              <a:off x="4162586" y="3321279"/>
              <a:ext cx="3595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Put  client interests ahead of the firm’s fast shipping.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985494" y="3370631"/>
              <a:ext cx="0" cy="45436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02A5978-191A-4FE3-94A0-D77E390E94DF}"/>
                </a:ext>
              </a:extLst>
            </p:cNvPr>
            <p:cNvGrpSpPr/>
            <p:nvPr/>
          </p:nvGrpSpPr>
          <p:grpSpPr>
            <a:xfrm>
              <a:off x="3451184" y="3442357"/>
              <a:ext cx="316440" cy="316440"/>
              <a:chOff x="4923795" y="1587180"/>
              <a:chExt cx="316440" cy="31644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B77C624-075E-4A1A-BFBE-A4EBE2D68DDD}"/>
                  </a:ext>
                </a:extLst>
              </p:cNvPr>
              <p:cNvGrpSpPr/>
              <p:nvPr/>
            </p:nvGrpSpPr>
            <p:grpSpPr>
              <a:xfrm>
                <a:off x="4997089" y="1686811"/>
                <a:ext cx="153666" cy="117470"/>
                <a:chOff x="5017512" y="1671683"/>
                <a:chExt cx="153666" cy="117470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722D6A05-DB90-4A34-9921-51851E3404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7512" y="1732528"/>
                  <a:ext cx="48052" cy="56625"/>
                </a:xfrm>
                <a:prstGeom prst="line">
                  <a:avLst/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45113F43-4E34-46D1-A91F-2EC4A59253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72189" y="1671683"/>
                  <a:ext cx="98989" cy="111652"/>
                </a:xfrm>
                <a:prstGeom prst="line">
                  <a:avLst/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63CC164-ECD4-40F7-A021-2D3804436BAF}"/>
                  </a:ext>
                </a:extLst>
              </p:cNvPr>
              <p:cNvSpPr/>
              <p:nvPr/>
            </p:nvSpPr>
            <p:spPr>
              <a:xfrm>
                <a:off x="4923795" y="1587180"/>
                <a:ext cx="316440" cy="31644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309C21-3691-4337-BADA-D66AC20F2F11}"/>
              </a:ext>
            </a:extLst>
          </p:cNvPr>
          <p:cNvGrpSpPr/>
          <p:nvPr/>
        </p:nvGrpSpPr>
        <p:grpSpPr>
          <a:xfrm>
            <a:off x="1252645" y="4038551"/>
            <a:ext cx="4306906" cy="503717"/>
            <a:chOff x="3451184" y="3321279"/>
            <a:chExt cx="4306906" cy="50371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12C7979-567A-4D26-BE13-B55295331F09}"/>
                </a:ext>
              </a:extLst>
            </p:cNvPr>
            <p:cNvSpPr txBox="1"/>
            <p:nvPr/>
          </p:nvSpPr>
          <p:spPr>
            <a:xfrm>
              <a:off x="4162586" y="3321279"/>
              <a:ext cx="3595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Increased efficiency.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E508FFC-A06E-4E20-A71A-E8DB1877A832}"/>
                </a:ext>
              </a:extLst>
            </p:cNvPr>
            <p:cNvCxnSpPr/>
            <p:nvPr/>
          </p:nvCxnSpPr>
          <p:spPr>
            <a:xfrm>
              <a:off x="3985494" y="3370631"/>
              <a:ext cx="0" cy="45436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117F1D8-A627-43A7-A097-020360D00F96}"/>
                </a:ext>
              </a:extLst>
            </p:cNvPr>
            <p:cNvGrpSpPr/>
            <p:nvPr/>
          </p:nvGrpSpPr>
          <p:grpSpPr>
            <a:xfrm>
              <a:off x="3451184" y="3442357"/>
              <a:ext cx="316440" cy="316440"/>
              <a:chOff x="4923795" y="1587180"/>
              <a:chExt cx="316440" cy="316440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96866A91-AC4A-403E-B910-D637A3A31BF9}"/>
                  </a:ext>
                </a:extLst>
              </p:cNvPr>
              <p:cNvGrpSpPr/>
              <p:nvPr/>
            </p:nvGrpSpPr>
            <p:grpSpPr>
              <a:xfrm>
                <a:off x="4997089" y="1686811"/>
                <a:ext cx="153666" cy="117470"/>
                <a:chOff x="5017512" y="1671683"/>
                <a:chExt cx="153666" cy="117470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34ED74BA-73BF-45B9-997A-8CF924B064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7512" y="1732528"/>
                  <a:ext cx="48052" cy="56625"/>
                </a:xfrm>
                <a:prstGeom prst="line">
                  <a:avLst/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D48AD772-69A7-4E5A-A7D8-D9E14B3AB4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72189" y="1671683"/>
                  <a:ext cx="98989" cy="111652"/>
                </a:xfrm>
                <a:prstGeom prst="line">
                  <a:avLst/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A7B74C7-FBA1-41B4-9BFB-B7ADF88AE182}"/>
                  </a:ext>
                </a:extLst>
              </p:cNvPr>
              <p:cNvSpPr/>
              <p:nvPr/>
            </p:nvSpPr>
            <p:spPr>
              <a:xfrm>
                <a:off x="4923795" y="1587180"/>
                <a:ext cx="316440" cy="31644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4C905FB-1D84-4D3E-81B1-C319E85E02DE}"/>
              </a:ext>
            </a:extLst>
          </p:cNvPr>
          <p:cNvGrpSpPr/>
          <p:nvPr/>
        </p:nvGrpSpPr>
        <p:grpSpPr>
          <a:xfrm>
            <a:off x="1252645" y="4755823"/>
            <a:ext cx="4306906" cy="503717"/>
            <a:chOff x="3451184" y="3321279"/>
            <a:chExt cx="4306906" cy="50371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D3C1CD3-59C9-4AC3-8144-2EEF87AC5D5E}"/>
                </a:ext>
              </a:extLst>
            </p:cNvPr>
            <p:cNvSpPr txBox="1"/>
            <p:nvPr/>
          </p:nvSpPr>
          <p:spPr>
            <a:xfrm>
              <a:off x="4162586" y="3321279"/>
              <a:ext cx="3595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Increased Sales.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34422E7-9ECA-45CD-945E-ADC07B23B4A5}"/>
                </a:ext>
              </a:extLst>
            </p:cNvPr>
            <p:cNvCxnSpPr/>
            <p:nvPr/>
          </p:nvCxnSpPr>
          <p:spPr>
            <a:xfrm>
              <a:off x="3985494" y="3370631"/>
              <a:ext cx="0" cy="45436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CE436E8-9B84-4C06-93A2-38D729A0D82B}"/>
                </a:ext>
              </a:extLst>
            </p:cNvPr>
            <p:cNvGrpSpPr/>
            <p:nvPr/>
          </p:nvGrpSpPr>
          <p:grpSpPr>
            <a:xfrm>
              <a:off x="3451184" y="3442357"/>
              <a:ext cx="316440" cy="316440"/>
              <a:chOff x="4923795" y="1587180"/>
              <a:chExt cx="316440" cy="316440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B0500944-D534-473F-9223-210A5F90BBBE}"/>
                  </a:ext>
                </a:extLst>
              </p:cNvPr>
              <p:cNvGrpSpPr/>
              <p:nvPr/>
            </p:nvGrpSpPr>
            <p:grpSpPr>
              <a:xfrm>
                <a:off x="4997089" y="1686811"/>
                <a:ext cx="153666" cy="117470"/>
                <a:chOff x="5017512" y="1671683"/>
                <a:chExt cx="153666" cy="117470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79ED251-CE10-4150-A355-2A16CC30D8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7512" y="1732528"/>
                  <a:ext cx="48052" cy="56625"/>
                </a:xfrm>
                <a:prstGeom prst="line">
                  <a:avLst/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FC1F985-5E8E-41CF-B01C-8DA6A86CBF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72189" y="1671683"/>
                  <a:ext cx="98989" cy="111652"/>
                </a:xfrm>
                <a:prstGeom prst="line">
                  <a:avLst/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76446AA-798E-4605-9417-F330E2EC0660}"/>
                  </a:ext>
                </a:extLst>
              </p:cNvPr>
              <p:cNvSpPr/>
              <p:nvPr/>
            </p:nvSpPr>
            <p:spPr>
              <a:xfrm>
                <a:off x="4923795" y="1587180"/>
                <a:ext cx="316440" cy="31644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DA07580-2F7E-4A64-A0E9-9CAB416D3ED6}"/>
              </a:ext>
            </a:extLst>
          </p:cNvPr>
          <p:cNvGrpSpPr/>
          <p:nvPr/>
        </p:nvGrpSpPr>
        <p:grpSpPr>
          <a:xfrm>
            <a:off x="1252645" y="5473094"/>
            <a:ext cx="4306906" cy="503717"/>
            <a:chOff x="3451184" y="3321279"/>
            <a:chExt cx="4306906" cy="50371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D764307-A200-480E-8D03-9B819108A629}"/>
                </a:ext>
              </a:extLst>
            </p:cNvPr>
            <p:cNvSpPr txBox="1"/>
            <p:nvPr/>
          </p:nvSpPr>
          <p:spPr>
            <a:xfrm>
              <a:off x="4162586" y="3321279"/>
              <a:ext cx="3595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Improved customer services.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9D77081-78B2-4935-972E-269FE2ADE286}"/>
                </a:ext>
              </a:extLst>
            </p:cNvPr>
            <p:cNvCxnSpPr/>
            <p:nvPr/>
          </p:nvCxnSpPr>
          <p:spPr>
            <a:xfrm>
              <a:off x="3985494" y="3370631"/>
              <a:ext cx="0" cy="45436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36EA60FB-9D3E-4946-905D-0EF727A191C8}"/>
                </a:ext>
              </a:extLst>
            </p:cNvPr>
            <p:cNvGrpSpPr/>
            <p:nvPr/>
          </p:nvGrpSpPr>
          <p:grpSpPr>
            <a:xfrm>
              <a:off x="3451184" y="3442357"/>
              <a:ext cx="316440" cy="316440"/>
              <a:chOff x="4923795" y="1587180"/>
              <a:chExt cx="316440" cy="316440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15D4C143-FC19-4076-98AD-446C6D280EC5}"/>
                  </a:ext>
                </a:extLst>
              </p:cNvPr>
              <p:cNvGrpSpPr/>
              <p:nvPr/>
            </p:nvGrpSpPr>
            <p:grpSpPr>
              <a:xfrm>
                <a:off x="4997089" y="1686811"/>
                <a:ext cx="153666" cy="117470"/>
                <a:chOff x="5017512" y="1671683"/>
                <a:chExt cx="153666" cy="117470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1F766AC7-CB8D-4BF1-9DB7-47F7768EE0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7512" y="1732528"/>
                  <a:ext cx="48052" cy="56625"/>
                </a:xfrm>
                <a:prstGeom prst="line">
                  <a:avLst/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03395F97-8533-49E4-9403-9AB9B002E2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72189" y="1671683"/>
                  <a:ext cx="98989" cy="111652"/>
                </a:xfrm>
                <a:prstGeom prst="line">
                  <a:avLst/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3EBDB3C3-6711-40B1-9C66-D5A8CDEBC4DA}"/>
                  </a:ext>
                </a:extLst>
              </p:cNvPr>
              <p:cNvSpPr/>
              <p:nvPr/>
            </p:nvSpPr>
            <p:spPr>
              <a:xfrm>
                <a:off x="4923795" y="1587180"/>
                <a:ext cx="316440" cy="31644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50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5"/>
    </mc:Choice>
    <mc:Fallback xmlns="">
      <p:transition spd="slow" advTm="7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6315" y="1865753"/>
            <a:ext cx="3936623" cy="2337134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AE45DE-DFBB-454E-BCBB-BA0B1FFB5F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5" t="1383" r="19634" b="1"/>
          <a:stretch/>
        </p:blipFill>
        <p:spPr>
          <a:xfrm>
            <a:off x="101600" y="1898311"/>
            <a:ext cx="3886200" cy="2320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597AB8-00B9-4C99-AE56-8ECF0BEC4E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300" r="24255" b="27088"/>
          <a:stretch/>
        </p:blipFill>
        <p:spPr>
          <a:xfrm>
            <a:off x="8114557" y="1865753"/>
            <a:ext cx="3975843" cy="2353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662759-BF19-42FE-92BD-0067DB10B75B}"/>
              </a:ext>
            </a:extLst>
          </p:cNvPr>
          <p:cNvSpPr txBox="1"/>
          <p:nvPr/>
        </p:nvSpPr>
        <p:spPr>
          <a:xfrm>
            <a:off x="4596772" y="3277470"/>
            <a:ext cx="2935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We Deliver All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Over The World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FF1D2-CEC3-4869-B8DB-9C160C648AAC}"/>
              </a:ext>
            </a:extLst>
          </p:cNvPr>
          <p:cNvSpPr txBox="1"/>
          <p:nvPr/>
        </p:nvSpPr>
        <p:spPr>
          <a:xfrm>
            <a:off x="2722179" y="4952884"/>
            <a:ext cx="6747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D0005"/>
                </a:solidFill>
                <a:latin typeface="Century Gothic" panose="020B0502020202020204" pitchFamily="34" charset="0"/>
              </a:rPr>
              <a:t>We serve clients at every level of their organization, in whatever capacity we can be most useful, whether as a trusted advisor to top management as a hands-on-coach for front-line employees. </a:t>
            </a:r>
          </a:p>
          <a:p>
            <a:pPr algn="ctr"/>
            <a:r>
              <a:rPr lang="en-US" sz="1600" dirty="0">
                <a:solidFill>
                  <a:srgbClr val="DD0005"/>
                </a:solidFill>
                <a:latin typeface="Century Gothic" panose="020B0502020202020204" pitchFamily="34" charset="0"/>
              </a:rPr>
              <a:t>For every management, we assemble a team with the most appropriate experience and expertise.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309228-FF08-42AC-8FD5-BCCE88D39DE4}"/>
              </a:ext>
            </a:extLst>
          </p:cNvPr>
          <p:cNvGrpSpPr/>
          <p:nvPr/>
        </p:nvGrpSpPr>
        <p:grpSpPr>
          <a:xfrm>
            <a:off x="2127272" y="395152"/>
            <a:ext cx="7937457" cy="1138550"/>
            <a:chOff x="2127272" y="395152"/>
            <a:chExt cx="7937457" cy="11385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394E65-4302-4E1B-AF33-6E34B0EE379E}"/>
                </a:ext>
              </a:extLst>
            </p:cNvPr>
            <p:cNvSpPr txBox="1"/>
            <p:nvPr/>
          </p:nvSpPr>
          <p:spPr>
            <a:xfrm>
              <a:off x="2127272" y="395152"/>
              <a:ext cx="79374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DD0005"/>
                  </a:solidFill>
                  <a:latin typeface="Century Gothic" panose="020B0502020202020204" pitchFamily="34" charset="0"/>
                </a:rPr>
                <a:t>Why Choose Our Company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6F31E2-CB10-4FAD-BF9D-8B82E0B6D549}"/>
                </a:ext>
              </a:extLst>
            </p:cNvPr>
            <p:cNvSpPr txBox="1"/>
            <p:nvPr/>
          </p:nvSpPr>
          <p:spPr>
            <a:xfrm>
              <a:off x="3176336" y="1123822"/>
              <a:ext cx="58393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DD0005"/>
                  </a:solidFill>
                  <a:latin typeface="Century Gothic" panose="020B0502020202020204" pitchFamily="34" charset="0"/>
                </a:rPr>
                <a:t>Go beyond logistics make the world go round	</a:t>
              </a:r>
            </a:p>
          </p:txBody>
        </p:sp>
        <p:cxnSp>
          <p:nvCxnSpPr>
            <p:cNvPr id="12" name="Straight Connector 11"/>
            <p:cNvCxnSpPr>
              <a:cxnSpLocks/>
            </p:cNvCxnSpPr>
            <p:nvPr/>
          </p:nvCxnSpPr>
          <p:spPr>
            <a:xfrm>
              <a:off x="5622117" y="1533702"/>
              <a:ext cx="947767" cy="0"/>
            </a:xfrm>
            <a:prstGeom prst="line">
              <a:avLst/>
            </a:prstGeom>
            <a:ln w="44450">
              <a:solidFill>
                <a:srgbClr val="DD00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6569" y="2333831"/>
            <a:ext cx="737734" cy="7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9"/>
    </mc:Choice>
    <mc:Fallback xmlns="">
      <p:transition spd="slow" advTm="6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87D6FB-2961-4B38-8FB1-856494FB5E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1"/>
            <a:ext cx="12191999" cy="4859046"/>
          </a:xfrm>
          <a:prstGeom prst="rect">
            <a:avLst/>
          </a:prstGeom>
          <a:gradFill>
            <a:gsLst>
              <a:gs pos="0">
                <a:srgbClr val="FF0000">
                  <a:alpha val="76000"/>
                </a:srgbClr>
              </a:gs>
              <a:gs pos="100000">
                <a:srgbClr val="C00000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93369-A1AC-4D38-BA8B-BF24C1F5EE24}"/>
              </a:ext>
            </a:extLst>
          </p:cNvPr>
          <p:cNvSpPr txBox="1"/>
          <p:nvPr/>
        </p:nvSpPr>
        <p:spPr>
          <a:xfrm>
            <a:off x="370479" y="1632066"/>
            <a:ext cx="744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Solving Problems And Keeping Clients Happy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667D16-F2E2-41E4-B916-25870449ACAB}"/>
              </a:ext>
            </a:extLst>
          </p:cNvPr>
          <p:cNvGrpSpPr/>
          <p:nvPr/>
        </p:nvGrpSpPr>
        <p:grpSpPr>
          <a:xfrm>
            <a:off x="2914325" y="235422"/>
            <a:ext cx="6363350" cy="1157395"/>
            <a:chOff x="2914325" y="235422"/>
            <a:chExt cx="6363350" cy="115739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ED96A5-939F-4F6D-A62A-A7542A9F29A4}"/>
                </a:ext>
              </a:extLst>
            </p:cNvPr>
            <p:cNvSpPr txBox="1"/>
            <p:nvPr/>
          </p:nvSpPr>
          <p:spPr>
            <a:xfrm>
              <a:off x="2914325" y="235422"/>
              <a:ext cx="63633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Our Happy Customers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1F8DF3-2B8D-43EF-8966-C98D41B4F609}"/>
                </a:ext>
              </a:extLst>
            </p:cNvPr>
            <p:cNvSpPr txBox="1"/>
            <p:nvPr/>
          </p:nvSpPr>
          <p:spPr>
            <a:xfrm>
              <a:off x="4275066" y="997992"/>
              <a:ext cx="36418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We will make you satisfied always!</a:t>
              </a:r>
            </a:p>
          </p:txBody>
        </p:sp>
        <p:cxnSp>
          <p:nvCxnSpPr>
            <p:cNvPr id="19" name="Straight Connector 18"/>
            <p:cNvCxnSpPr>
              <a:cxnSpLocks/>
            </p:cNvCxnSpPr>
            <p:nvPr/>
          </p:nvCxnSpPr>
          <p:spPr>
            <a:xfrm>
              <a:off x="5231488" y="1392817"/>
              <a:ext cx="1729025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0" y="4859046"/>
            <a:ext cx="12214730" cy="2075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E6D7697-13A4-48DF-A612-217CDEE559EF}"/>
              </a:ext>
            </a:extLst>
          </p:cNvPr>
          <p:cNvGrpSpPr/>
          <p:nvPr/>
        </p:nvGrpSpPr>
        <p:grpSpPr>
          <a:xfrm>
            <a:off x="4673276" y="5418490"/>
            <a:ext cx="2021107" cy="853750"/>
            <a:chOff x="4673276" y="5418490"/>
            <a:chExt cx="2021107" cy="85375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C0BBE8-9D55-4F4D-A3C9-6712662D7421}"/>
                </a:ext>
              </a:extLst>
            </p:cNvPr>
            <p:cNvSpPr txBox="1"/>
            <p:nvPr/>
          </p:nvSpPr>
          <p:spPr>
            <a:xfrm>
              <a:off x="5438846" y="6010630"/>
              <a:ext cx="12555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DD0005"/>
                  </a:solidFill>
                  <a:latin typeface="Century Gothic" panose="020B0502020202020204" pitchFamily="34" charset="0"/>
                </a:rPr>
                <a:t>Life Awards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780A3C3A-1810-4811-A79D-5E16DE2134E2}"/>
                </a:ext>
              </a:extLst>
            </p:cNvPr>
            <p:cNvGrpSpPr/>
            <p:nvPr/>
          </p:nvGrpSpPr>
          <p:grpSpPr>
            <a:xfrm>
              <a:off x="4673276" y="5418490"/>
              <a:ext cx="1720534" cy="801452"/>
              <a:chOff x="4673276" y="5418490"/>
              <a:chExt cx="1720534" cy="80145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1E8CAC-E18F-48C1-905C-432234FF6C4F}"/>
                  </a:ext>
                </a:extLst>
              </p:cNvPr>
              <p:cNvSpPr txBox="1"/>
              <p:nvPr/>
            </p:nvSpPr>
            <p:spPr>
              <a:xfrm>
                <a:off x="5438846" y="5418490"/>
                <a:ext cx="9549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DD0005"/>
                    </a:solidFill>
                    <a:latin typeface="Century Gothic" panose="020B0502020202020204" pitchFamily="34" charset="0"/>
                  </a:rPr>
                  <a:t>97</a:t>
                </a: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hq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3276" y="5533872"/>
                <a:ext cx="686070" cy="686070"/>
              </a:xfrm>
              <a:prstGeom prst="rect">
                <a:avLst/>
              </a:prstGeom>
            </p:spPr>
          </p:pic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D674574-ACB0-4F89-8E51-A088AD381D1C}"/>
              </a:ext>
            </a:extLst>
          </p:cNvPr>
          <p:cNvGrpSpPr/>
          <p:nvPr/>
        </p:nvGrpSpPr>
        <p:grpSpPr>
          <a:xfrm>
            <a:off x="529899" y="5399425"/>
            <a:ext cx="1919406" cy="954965"/>
            <a:chOff x="529899" y="5399425"/>
            <a:chExt cx="1919406" cy="9549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5C8274-AA45-45EB-B7B8-48982E7C58DD}"/>
                </a:ext>
              </a:extLst>
            </p:cNvPr>
            <p:cNvSpPr txBox="1"/>
            <p:nvPr/>
          </p:nvSpPr>
          <p:spPr>
            <a:xfrm>
              <a:off x="1411083" y="6010630"/>
              <a:ext cx="10382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DD0005"/>
                  </a:solidFill>
                  <a:latin typeface="Century Gothic" panose="020B0502020202020204" pitchFamily="34" charset="0"/>
                </a:rPr>
                <a:t>Awards Win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48716E3-7FD1-4D6D-8304-BB6B7F709F3E}"/>
                </a:ext>
              </a:extLst>
            </p:cNvPr>
            <p:cNvGrpSpPr/>
            <p:nvPr/>
          </p:nvGrpSpPr>
          <p:grpSpPr>
            <a:xfrm>
              <a:off x="529899" y="5399425"/>
              <a:ext cx="1836148" cy="954965"/>
              <a:chOff x="529899" y="5399425"/>
              <a:chExt cx="1836148" cy="95496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4EC773-AA4E-4540-AECC-529995F0914D}"/>
                  </a:ext>
                </a:extLst>
              </p:cNvPr>
              <p:cNvSpPr txBox="1"/>
              <p:nvPr/>
            </p:nvSpPr>
            <p:spPr>
              <a:xfrm>
                <a:off x="1411083" y="5418490"/>
                <a:ext cx="9549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DD0005"/>
                    </a:solidFill>
                    <a:latin typeface="Century Gothic" panose="020B0502020202020204" pitchFamily="34" charset="0"/>
                  </a:rPr>
                  <a:t>34</a:t>
                </a: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 cstate="hq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899" y="5399425"/>
                <a:ext cx="954965" cy="954965"/>
              </a:xfrm>
              <a:prstGeom prst="rect">
                <a:avLst/>
              </a:prstGeom>
            </p:spPr>
          </p:pic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795A45D-6D96-44FA-8897-8AA4EA791338}"/>
              </a:ext>
            </a:extLst>
          </p:cNvPr>
          <p:cNvGrpSpPr/>
          <p:nvPr/>
        </p:nvGrpSpPr>
        <p:grpSpPr>
          <a:xfrm>
            <a:off x="2693344" y="5418490"/>
            <a:ext cx="1875371" cy="853750"/>
            <a:chOff x="2693344" y="5418490"/>
            <a:chExt cx="1875371" cy="8537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0AD741-D1CD-4340-9118-0F1E4CE45756}"/>
                </a:ext>
              </a:extLst>
            </p:cNvPr>
            <p:cNvSpPr txBox="1"/>
            <p:nvPr/>
          </p:nvSpPr>
          <p:spPr>
            <a:xfrm>
              <a:off x="3402644" y="6010630"/>
              <a:ext cx="11660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DD0005"/>
                  </a:solidFill>
                  <a:latin typeface="Century Gothic" panose="020B0502020202020204" pitchFamily="34" charset="0"/>
                </a:rPr>
                <a:t>Fun Likes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EF6F5BE-8B11-44BE-8481-C69DFCD42E24}"/>
                </a:ext>
              </a:extLst>
            </p:cNvPr>
            <p:cNvGrpSpPr/>
            <p:nvPr/>
          </p:nvGrpSpPr>
          <p:grpSpPr>
            <a:xfrm>
              <a:off x="2693344" y="5418490"/>
              <a:ext cx="1664264" cy="801452"/>
              <a:chOff x="2693344" y="5418490"/>
              <a:chExt cx="1664264" cy="80145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1C2529-BF94-4540-8450-E8FC9D28CA93}"/>
                  </a:ext>
                </a:extLst>
              </p:cNvPr>
              <p:cNvSpPr txBox="1"/>
              <p:nvPr/>
            </p:nvSpPr>
            <p:spPr>
              <a:xfrm>
                <a:off x="3402644" y="5418490"/>
                <a:ext cx="9549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DD0005"/>
                    </a:solidFill>
                    <a:latin typeface="Century Gothic" panose="020B0502020202020204" pitchFamily="34" charset="0"/>
                  </a:rPr>
                  <a:t>75</a:t>
                </a: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hq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3344" y="5533872"/>
                <a:ext cx="686070" cy="686070"/>
              </a:xfrm>
              <a:prstGeom prst="rect">
                <a:avLst/>
              </a:prstGeom>
            </p:spPr>
          </p:pic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31A2F3D-C003-4BE1-A3E3-06C72B9E49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83" y="2535017"/>
            <a:ext cx="6169256" cy="4108821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FBAC5900-EECA-44BD-8544-A579C7091629}"/>
              </a:ext>
            </a:extLst>
          </p:cNvPr>
          <p:cNvGrpSpPr/>
          <p:nvPr/>
        </p:nvGrpSpPr>
        <p:grpSpPr>
          <a:xfrm>
            <a:off x="795185" y="2469756"/>
            <a:ext cx="7753070" cy="573981"/>
            <a:chOff x="3451184" y="3370631"/>
            <a:chExt cx="7753070" cy="57398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6B1B8C9-7C3C-47BF-9255-7E30DB0A6B90}"/>
                </a:ext>
              </a:extLst>
            </p:cNvPr>
            <p:cNvSpPr txBox="1"/>
            <p:nvPr/>
          </p:nvSpPr>
          <p:spPr>
            <a:xfrm>
              <a:off x="4162585" y="3421392"/>
              <a:ext cx="704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Great place to work! Great and talented people to work around! It was a productive and fun to work with all of my co-workers and team leads.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1904462-F784-4AB9-8EA0-E1E426BAC87C}"/>
                </a:ext>
              </a:extLst>
            </p:cNvPr>
            <p:cNvCxnSpPr/>
            <p:nvPr/>
          </p:nvCxnSpPr>
          <p:spPr>
            <a:xfrm>
              <a:off x="3985494" y="3370631"/>
              <a:ext cx="0" cy="45436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21DEFEF-58B0-4345-8BAD-BC07B6FCACEB}"/>
                </a:ext>
              </a:extLst>
            </p:cNvPr>
            <p:cNvGrpSpPr/>
            <p:nvPr/>
          </p:nvGrpSpPr>
          <p:grpSpPr>
            <a:xfrm>
              <a:off x="3451184" y="3442357"/>
              <a:ext cx="316440" cy="316440"/>
              <a:chOff x="4923795" y="1587180"/>
              <a:chExt cx="316440" cy="31644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BA3ABCC-2141-4EA0-AFE0-E7179170C1B4}"/>
                  </a:ext>
                </a:extLst>
              </p:cNvPr>
              <p:cNvGrpSpPr/>
              <p:nvPr/>
            </p:nvGrpSpPr>
            <p:grpSpPr>
              <a:xfrm>
                <a:off x="4997089" y="1686811"/>
                <a:ext cx="153666" cy="117470"/>
                <a:chOff x="5017512" y="1671683"/>
                <a:chExt cx="153666" cy="117470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D85E45B5-B593-457C-AC90-630A94EBFF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7512" y="1732528"/>
                  <a:ext cx="48052" cy="56625"/>
                </a:xfrm>
                <a:prstGeom prst="line">
                  <a:avLst/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CB097882-B5CB-4D51-ADD9-A0EA0EB182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72189" y="1671683"/>
                  <a:ext cx="98989" cy="111652"/>
                </a:xfrm>
                <a:prstGeom prst="line">
                  <a:avLst/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1311769-61E5-4000-9BA5-4F3E237CBC79}"/>
                  </a:ext>
                </a:extLst>
              </p:cNvPr>
              <p:cNvSpPr/>
              <p:nvPr/>
            </p:nvSpPr>
            <p:spPr>
              <a:xfrm>
                <a:off x="4923795" y="1587180"/>
                <a:ext cx="316440" cy="31644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4BF0345-42D2-4B78-BEEF-AEA8B6C3E1DF}"/>
              </a:ext>
            </a:extLst>
          </p:cNvPr>
          <p:cNvGrpSpPr/>
          <p:nvPr/>
        </p:nvGrpSpPr>
        <p:grpSpPr>
          <a:xfrm>
            <a:off x="795185" y="3101709"/>
            <a:ext cx="6741688" cy="454365"/>
            <a:chOff x="3451184" y="3370631"/>
            <a:chExt cx="6741688" cy="4543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1C01243-6633-43EC-80D8-0002A4919899}"/>
                </a:ext>
              </a:extLst>
            </p:cNvPr>
            <p:cNvSpPr txBox="1"/>
            <p:nvPr/>
          </p:nvSpPr>
          <p:spPr>
            <a:xfrm>
              <a:off x="4162585" y="3421392"/>
              <a:ext cx="6030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Great Company! Collaborative and Cooperative environment. 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D7F38D8-A3FD-46B7-A8C1-962AFCEE1C3E}"/>
                </a:ext>
              </a:extLst>
            </p:cNvPr>
            <p:cNvCxnSpPr/>
            <p:nvPr/>
          </p:nvCxnSpPr>
          <p:spPr>
            <a:xfrm>
              <a:off x="3985494" y="3370631"/>
              <a:ext cx="0" cy="45436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E65F58F-0027-434D-AEA4-7041EB4EF585}"/>
                </a:ext>
              </a:extLst>
            </p:cNvPr>
            <p:cNvGrpSpPr/>
            <p:nvPr/>
          </p:nvGrpSpPr>
          <p:grpSpPr>
            <a:xfrm>
              <a:off x="3451184" y="3442357"/>
              <a:ext cx="316440" cy="316440"/>
              <a:chOff x="4923795" y="1587180"/>
              <a:chExt cx="316440" cy="316440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4650B5ED-9B87-4CF9-B336-540AC29E1683}"/>
                  </a:ext>
                </a:extLst>
              </p:cNvPr>
              <p:cNvGrpSpPr/>
              <p:nvPr/>
            </p:nvGrpSpPr>
            <p:grpSpPr>
              <a:xfrm>
                <a:off x="4997089" y="1686811"/>
                <a:ext cx="153666" cy="117470"/>
                <a:chOff x="5017512" y="1671683"/>
                <a:chExt cx="153666" cy="117470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2CEB8029-6E72-4348-8A43-58FF478DA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7512" y="1732528"/>
                  <a:ext cx="48052" cy="56625"/>
                </a:xfrm>
                <a:prstGeom prst="line">
                  <a:avLst/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B50389F-7D42-46E3-98F6-6AA202AAB0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72189" y="1671683"/>
                  <a:ext cx="98989" cy="111652"/>
                </a:xfrm>
                <a:prstGeom prst="line">
                  <a:avLst/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0BE7427-0A1B-46FF-BE77-50F495385E79}"/>
                  </a:ext>
                </a:extLst>
              </p:cNvPr>
              <p:cNvSpPr/>
              <p:nvPr/>
            </p:nvSpPr>
            <p:spPr>
              <a:xfrm>
                <a:off x="4923795" y="1587180"/>
                <a:ext cx="316440" cy="31644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6F453A-8526-45E6-BDAC-880DC04D450C}"/>
              </a:ext>
            </a:extLst>
          </p:cNvPr>
          <p:cNvGrpSpPr/>
          <p:nvPr/>
        </p:nvGrpSpPr>
        <p:grpSpPr>
          <a:xfrm>
            <a:off x="795185" y="3669688"/>
            <a:ext cx="6603142" cy="573981"/>
            <a:chOff x="3451184" y="3370631"/>
            <a:chExt cx="6603142" cy="573981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C53F2C3-93E6-43F7-8F99-1C23B86E170F}"/>
                </a:ext>
              </a:extLst>
            </p:cNvPr>
            <p:cNvSpPr txBox="1"/>
            <p:nvPr/>
          </p:nvSpPr>
          <p:spPr>
            <a:xfrm>
              <a:off x="4162585" y="3421392"/>
              <a:ext cx="5891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Very nice company! They help each other to maintain the Good Rating of the Group.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63EB4DD-9DC6-4E3E-BD11-15E111F9E31F}"/>
                </a:ext>
              </a:extLst>
            </p:cNvPr>
            <p:cNvCxnSpPr/>
            <p:nvPr/>
          </p:nvCxnSpPr>
          <p:spPr>
            <a:xfrm>
              <a:off x="3985494" y="3370631"/>
              <a:ext cx="0" cy="45436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6B57C97-687D-495C-B51B-97B2741F9D3D}"/>
                </a:ext>
              </a:extLst>
            </p:cNvPr>
            <p:cNvGrpSpPr/>
            <p:nvPr/>
          </p:nvGrpSpPr>
          <p:grpSpPr>
            <a:xfrm>
              <a:off x="3451184" y="3442357"/>
              <a:ext cx="316440" cy="316440"/>
              <a:chOff x="4923795" y="1587180"/>
              <a:chExt cx="316440" cy="316440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8C2F697-E62A-4DC5-907D-6FD1B75CF92E}"/>
                  </a:ext>
                </a:extLst>
              </p:cNvPr>
              <p:cNvGrpSpPr/>
              <p:nvPr/>
            </p:nvGrpSpPr>
            <p:grpSpPr>
              <a:xfrm>
                <a:off x="4997089" y="1686811"/>
                <a:ext cx="153666" cy="117470"/>
                <a:chOff x="5017512" y="1671683"/>
                <a:chExt cx="153666" cy="117470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857E5D1A-6495-4808-86E0-1485DAEF31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7512" y="1732528"/>
                  <a:ext cx="48052" cy="56625"/>
                </a:xfrm>
                <a:prstGeom prst="line">
                  <a:avLst/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0FFC8010-3333-488C-9C6D-38241661D7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72189" y="1671683"/>
                  <a:ext cx="98989" cy="111652"/>
                </a:xfrm>
                <a:prstGeom prst="line">
                  <a:avLst/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75D0F6A-C441-42CC-B992-B6B4C88B3104}"/>
                  </a:ext>
                </a:extLst>
              </p:cNvPr>
              <p:cNvSpPr/>
              <p:nvPr/>
            </p:nvSpPr>
            <p:spPr>
              <a:xfrm>
                <a:off x="4923795" y="1587180"/>
                <a:ext cx="316440" cy="31644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1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6"/>
    </mc:Choice>
    <mc:Fallback xmlns="">
      <p:transition spd="slow" advTm="6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3AE6C7-D208-450B-8520-9E5E147E99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" r="6770" b="-53"/>
          <a:stretch/>
        </p:blipFill>
        <p:spPr>
          <a:xfrm>
            <a:off x="0" y="3629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4502" y="1"/>
            <a:ext cx="12226502" cy="6861628"/>
          </a:xfrm>
          <a:prstGeom prst="rect">
            <a:avLst/>
          </a:prstGeom>
          <a:gradFill>
            <a:gsLst>
              <a:gs pos="0">
                <a:srgbClr val="FF0000">
                  <a:alpha val="76000"/>
                </a:srgbClr>
              </a:gs>
              <a:gs pos="100000">
                <a:srgbClr val="C00000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F73D0-A331-4CE9-B6E1-F82DC0DD7F1E}"/>
              </a:ext>
            </a:extLst>
          </p:cNvPr>
          <p:cNvSpPr txBox="1"/>
          <p:nvPr/>
        </p:nvSpPr>
        <p:spPr>
          <a:xfrm>
            <a:off x="2119819" y="2658987"/>
            <a:ext cx="79523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YOUR</a:t>
            </a:r>
            <a:r>
              <a:rPr lang="en-US" sz="7500" b="1" dirty="0">
                <a:latin typeface="Century Gothic" panose="020B0502020202020204" pitchFamily="34" charset="0"/>
              </a:rPr>
              <a:t> </a:t>
            </a:r>
            <a:r>
              <a:rPr lang="en-US" sz="7500" b="1" dirty="0">
                <a:solidFill>
                  <a:srgbClr val="F8C913"/>
                </a:solidFill>
                <a:latin typeface="Century Gothic" panose="020B0502020202020204" pitchFamily="34" charset="0"/>
              </a:rPr>
              <a:t>PARCELS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59CC5-8EA1-4CE1-9E5F-E9C2CCC2905D}"/>
              </a:ext>
            </a:extLst>
          </p:cNvPr>
          <p:cNvSpPr txBox="1"/>
          <p:nvPr/>
        </p:nvSpPr>
        <p:spPr>
          <a:xfrm>
            <a:off x="4499777" y="3754257"/>
            <a:ext cx="3192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are in safe hands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693032" y="4186953"/>
            <a:ext cx="805936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57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5"/>
    </mc:Choice>
    <mc:Fallback xmlns="">
      <p:transition spd="slow" advTm="8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33BFD80-2312-4048-9114-0E46DD6CD3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r="15772"/>
          <a:stretch/>
        </p:blipFill>
        <p:spPr>
          <a:xfrm>
            <a:off x="2438392" y="2437291"/>
            <a:ext cx="2438402" cy="2442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3990C4-9430-4E70-A5DE-A23D629344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r="11407"/>
          <a:stretch/>
        </p:blipFill>
        <p:spPr>
          <a:xfrm>
            <a:off x="7315185" y="2435228"/>
            <a:ext cx="2438409" cy="24415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1D6466-846A-40D6-81B3-E58B9852BC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1" r="15449" b="3696"/>
          <a:stretch/>
        </p:blipFill>
        <p:spPr>
          <a:xfrm>
            <a:off x="4876797" y="-1"/>
            <a:ext cx="2438402" cy="24506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66210E-F638-4BB7-8F80-D4ED022108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r="7901"/>
          <a:stretch/>
        </p:blipFill>
        <p:spPr>
          <a:xfrm>
            <a:off x="-1" y="0"/>
            <a:ext cx="2438399" cy="24383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32B289-A211-4C9C-BCBF-801A03AC0A4B}"/>
              </a:ext>
            </a:extLst>
          </p:cNvPr>
          <p:cNvSpPr/>
          <p:nvPr/>
        </p:nvSpPr>
        <p:spPr>
          <a:xfrm rot="10800000">
            <a:off x="9753600" y="2438400"/>
            <a:ext cx="2438400" cy="2438400"/>
          </a:xfrm>
          <a:prstGeom prst="rect">
            <a:avLst/>
          </a:prstGeom>
          <a:solidFill>
            <a:srgbClr val="F8C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323897-50CD-486C-B56B-C65D7DBA2FD2}"/>
              </a:ext>
            </a:extLst>
          </p:cNvPr>
          <p:cNvSpPr/>
          <p:nvPr/>
        </p:nvSpPr>
        <p:spPr>
          <a:xfrm rot="10800000">
            <a:off x="7315200" y="0"/>
            <a:ext cx="2438400" cy="2438400"/>
          </a:xfrm>
          <a:prstGeom prst="rect">
            <a:avLst/>
          </a:prstGeom>
          <a:solidFill>
            <a:srgbClr val="DD0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9999C0-57CA-4738-B023-E51908CC1F1E}"/>
              </a:ext>
            </a:extLst>
          </p:cNvPr>
          <p:cNvSpPr/>
          <p:nvPr/>
        </p:nvSpPr>
        <p:spPr>
          <a:xfrm rot="10800000">
            <a:off x="4876800" y="2438400"/>
            <a:ext cx="2438400" cy="2438400"/>
          </a:xfrm>
          <a:prstGeom prst="rect">
            <a:avLst/>
          </a:prstGeom>
          <a:solidFill>
            <a:srgbClr val="F8C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26C806-E1E1-4DD1-A286-A079BD5EC560}"/>
              </a:ext>
            </a:extLst>
          </p:cNvPr>
          <p:cNvSpPr/>
          <p:nvPr/>
        </p:nvSpPr>
        <p:spPr>
          <a:xfrm rot="10800000">
            <a:off x="2438400" y="0"/>
            <a:ext cx="2438400" cy="2438400"/>
          </a:xfrm>
          <a:prstGeom prst="rect">
            <a:avLst/>
          </a:prstGeom>
          <a:solidFill>
            <a:srgbClr val="DD0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2F407B-D78B-4316-A173-B4CC16F3CAB7}"/>
              </a:ext>
            </a:extLst>
          </p:cNvPr>
          <p:cNvSpPr/>
          <p:nvPr/>
        </p:nvSpPr>
        <p:spPr>
          <a:xfrm rot="10800000">
            <a:off x="0" y="2438400"/>
            <a:ext cx="2438400" cy="2438400"/>
          </a:xfrm>
          <a:prstGeom prst="rect">
            <a:avLst/>
          </a:prstGeom>
          <a:solidFill>
            <a:srgbClr val="F8C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F1374D-D98A-49B8-B16E-A9D9C2EF12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6" t="1" r="36667" b="2032"/>
          <a:stretch/>
        </p:blipFill>
        <p:spPr>
          <a:xfrm>
            <a:off x="9753596" y="-1"/>
            <a:ext cx="2438404" cy="243839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875C9AF-5CF9-45DE-9913-5E8E19A90D41}"/>
              </a:ext>
            </a:extLst>
          </p:cNvPr>
          <p:cNvGrpSpPr/>
          <p:nvPr/>
        </p:nvGrpSpPr>
        <p:grpSpPr>
          <a:xfrm>
            <a:off x="2690061" y="424198"/>
            <a:ext cx="1904657" cy="1347773"/>
            <a:chOff x="2690061" y="424198"/>
            <a:chExt cx="1904657" cy="13477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0FB013-81AF-4E63-A251-143ED14A0D53}"/>
                </a:ext>
              </a:extLst>
            </p:cNvPr>
            <p:cNvSpPr txBox="1"/>
            <p:nvPr/>
          </p:nvSpPr>
          <p:spPr>
            <a:xfrm>
              <a:off x="2690061" y="424198"/>
              <a:ext cx="190465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LOGISTIC 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226075-9523-428A-A942-3F1918DBD966}"/>
                </a:ext>
              </a:extLst>
            </p:cNvPr>
            <p:cNvSpPr txBox="1"/>
            <p:nvPr/>
          </p:nvSpPr>
          <p:spPr>
            <a:xfrm>
              <a:off x="2690061" y="940974"/>
              <a:ext cx="18458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Intelligent selection of people.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54EC34-620F-4B80-8F1D-DF410735899D}"/>
              </a:ext>
            </a:extLst>
          </p:cNvPr>
          <p:cNvGrpSpPr/>
          <p:nvPr/>
        </p:nvGrpSpPr>
        <p:grpSpPr>
          <a:xfrm>
            <a:off x="7582069" y="424198"/>
            <a:ext cx="1904657" cy="1347773"/>
            <a:chOff x="2690061" y="424198"/>
            <a:chExt cx="1904657" cy="134777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809907-2152-49A9-B5B1-79D1EEA8C031}"/>
                </a:ext>
              </a:extLst>
            </p:cNvPr>
            <p:cNvSpPr txBox="1"/>
            <p:nvPr/>
          </p:nvSpPr>
          <p:spPr>
            <a:xfrm>
              <a:off x="2690061" y="424198"/>
              <a:ext cx="190465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LOGISTIC 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C7D7A8-9C9B-48E5-80E8-8E5356A039CC}"/>
                </a:ext>
              </a:extLst>
            </p:cNvPr>
            <p:cNvSpPr txBox="1"/>
            <p:nvPr/>
          </p:nvSpPr>
          <p:spPr>
            <a:xfrm>
              <a:off x="2690061" y="940974"/>
              <a:ext cx="18458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Sensitive to the needs with the needs of clients.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3F3C70-1C9B-476C-99D5-9386DB66C4B5}"/>
              </a:ext>
            </a:extLst>
          </p:cNvPr>
          <p:cNvGrpSpPr/>
          <p:nvPr/>
        </p:nvGrpSpPr>
        <p:grpSpPr>
          <a:xfrm>
            <a:off x="266864" y="2859015"/>
            <a:ext cx="1904657" cy="1101551"/>
            <a:chOff x="2690061" y="424198"/>
            <a:chExt cx="1904657" cy="11015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0757747-9F1D-4693-80D2-061ED9E85599}"/>
                </a:ext>
              </a:extLst>
            </p:cNvPr>
            <p:cNvSpPr txBox="1"/>
            <p:nvPr/>
          </p:nvSpPr>
          <p:spPr>
            <a:xfrm>
              <a:off x="2690061" y="424198"/>
              <a:ext cx="190465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LOGISTIC 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3E72A2-AC84-4201-A0B0-01FEF2A78AD6}"/>
                </a:ext>
              </a:extLst>
            </p:cNvPr>
            <p:cNvSpPr txBox="1"/>
            <p:nvPr/>
          </p:nvSpPr>
          <p:spPr>
            <a:xfrm>
              <a:off x="2690061" y="940974"/>
              <a:ext cx="18458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Work life balance.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DB9F98-98E2-46B3-A5B5-BF452968D37A}"/>
              </a:ext>
            </a:extLst>
          </p:cNvPr>
          <p:cNvGrpSpPr/>
          <p:nvPr/>
        </p:nvGrpSpPr>
        <p:grpSpPr>
          <a:xfrm>
            <a:off x="5143669" y="2859015"/>
            <a:ext cx="1904657" cy="1101551"/>
            <a:chOff x="2690061" y="424198"/>
            <a:chExt cx="1904657" cy="110155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D5A81BF-16E4-48D6-A7A1-9AD945748CBD}"/>
                </a:ext>
              </a:extLst>
            </p:cNvPr>
            <p:cNvSpPr txBox="1"/>
            <p:nvPr/>
          </p:nvSpPr>
          <p:spPr>
            <a:xfrm>
              <a:off x="2690061" y="424198"/>
              <a:ext cx="190465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LOGISTIC 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2D5AB6-72C6-4280-9E06-AA50105DBEDB}"/>
                </a:ext>
              </a:extLst>
            </p:cNvPr>
            <p:cNvSpPr txBox="1"/>
            <p:nvPr/>
          </p:nvSpPr>
          <p:spPr>
            <a:xfrm>
              <a:off x="2690061" y="940974"/>
              <a:ext cx="18458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Good Management.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404A5D-5AFB-40DA-8588-F7DC9943110B}"/>
              </a:ext>
            </a:extLst>
          </p:cNvPr>
          <p:cNvGrpSpPr/>
          <p:nvPr/>
        </p:nvGrpSpPr>
        <p:grpSpPr>
          <a:xfrm>
            <a:off x="10020479" y="2859015"/>
            <a:ext cx="1904657" cy="1101551"/>
            <a:chOff x="2690061" y="424198"/>
            <a:chExt cx="1904657" cy="110155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E8A7C2D-0068-4C89-BA70-8E31A11E7441}"/>
                </a:ext>
              </a:extLst>
            </p:cNvPr>
            <p:cNvSpPr txBox="1"/>
            <p:nvPr/>
          </p:nvSpPr>
          <p:spPr>
            <a:xfrm>
              <a:off x="2690061" y="424198"/>
              <a:ext cx="190465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LOGISTIC 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2F66AA-DEEF-4755-8590-736C3F606298}"/>
                </a:ext>
              </a:extLst>
            </p:cNvPr>
            <p:cNvSpPr txBox="1"/>
            <p:nvPr/>
          </p:nvSpPr>
          <p:spPr>
            <a:xfrm>
              <a:off x="2690061" y="940974"/>
              <a:ext cx="18458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Amazing Company!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C855983-7899-4272-AF9A-70060124177C}"/>
              </a:ext>
            </a:extLst>
          </p:cNvPr>
          <p:cNvSpPr txBox="1"/>
          <p:nvPr/>
        </p:nvSpPr>
        <p:spPr>
          <a:xfrm>
            <a:off x="3088947" y="5198207"/>
            <a:ext cx="6014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0005"/>
                </a:solidFill>
                <a:latin typeface="Century Gothic" panose="020B0502020202020204" pitchFamily="34" charset="0"/>
              </a:rPr>
              <a:t>Future delivery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E3A6CA-3BC1-482D-BAEE-27306B7C29A8}"/>
              </a:ext>
            </a:extLst>
          </p:cNvPr>
          <p:cNvSpPr txBox="1"/>
          <p:nvPr/>
        </p:nvSpPr>
        <p:spPr>
          <a:xfrm>
            <a:off x="4459032" y="5956398"/>
            <a:ext cx="327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DD0005"/>
                </a:solidFill>
                <a:latin typeface="Century Gothic" panose="020B0502020202020204" pitchFamily="34" charset="0"/>
              </a:rPr>
              <a:t>All your delivery is in good hands!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7FECE6-A76D-448D-8EF8-AFACADD7F9C6}"/>
              </a:ext>
            </a:extLst>
          </p:cNvPr>
          <p:cNvCxnSpPr>
            <a:cxnSpLocks/>
          </p:cNvCxnSpPr>
          <p:nvPr/>
        </p:nvCxnSpPr>
        <p:spPr>
          <a:xfrm>
            <a:off x="5501844" y="6383553"/>
            <a:ext cx="1188313" cy="0"/>
          </a:xfrm>
          <a:prstGeom prst="line">
            <a:avLst/>
          </a:prstGeom>
          <a:ln w="44450">
            <a:solidFill>
              <a:srgbClr val="DD0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78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2"/>
    </mc:Choice>
    <mc:Fallback xmlns="">
      <p:transition spd="slow" advTm="5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7E32B1-4CE9-4E99-902B-CA2A47CE0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b="15541"/>
          <a:stretch/>
        </p:blipFill>
        <p:spPr>
          <a:xfrm>
            <a:off x="0" y="0"/>
            <a:ext cx="12192000" cy="71355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1" cy="7135585"/>
          </a:xfrm>
          <a:prstGeom prst="rect">
            <a:avLst/>
          </a:prstGeom>
          <a:gradFill>
            <a:gsLst>
              <a:gs pos="0">
                <a:srgbClr val="FF0000">
                  <a:alpha val="76000"/>
                </a:srgbClr>
              </a:gs>
              <a:gs pos="100000">
                <a:srgbClr val="C00000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C69521-4F28-4763-878F-FF89CEA8E7C8}"/>
              </a:ext>
            </a:extLst>
          </p:cNvPr>
          <p:cNvSpPr txBox="1"/>
          <p:nvPr/>
        </p:nvSpPr>
        <p:spPr>
          <a:xfrm>
            <a:off x="4071707" y="3013502"/>
            <a:ext cx="3985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8C913"/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3437E-D109-4FF4-A8C7-EECC367FC5D8}"/>
              </a:ext>
            </a:extLst>
          </p:cNvPr>
          <p:cNvSpPr txBox="1"/>
          <p:nvPr/>
        </p:nvSpPr>
        <p:spPr>
          <a:xfrm>
            <a:off x="2434031" y="3844499"/>
            <a:ext cx="7261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Our mission is to help our clients make distinctive, lasting and substantial improvements in their performance and to build a great firm that attracts, develops, excites and retains exceptional people.</a:t>
            </a:r>
          </a:p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Solving the hardest problems requires the best people.</a:t>
            </a:r>
          </a:p>
        </p:txBody>
      </p:sp>
    </p:spTree>
    <p:extLst>
      <p:ext uri="{BB962C8B-B14F-4D97-AF65-F5344CB8AC3E}">
        <p14:creationId xmlns:p14="http://schemas.microsoft.com/office/powerpoint/2010/main" val="345130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9"/>
    </mc:Choice>
    <mc:Fallback xmlns="">
      <p:transition spd="slow" advTm="5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1999DD-2584-40F3-B062-71777CD43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332514"/>
            <a:ext cx="12192000" cy="2525486"/>
          </a:xfrm>
          <a:prstGeom prst="rect">
            <a:avLst/>
          </a:prstGeom>
          <a:solidFill>
            <a:srgbClr val="FDF6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67544"/>
          </a:xfrm>
          <a:prstGeom prst="rect">
            <a:avLst/>
          </a:prstGeom>
          <a:solidFill>
            <a:srgbClr val="FDF6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7C4FC-1052-4ACC-B7C5-A40CFD871249}"/>
              </a:ext>
            </a:extLst>
          </p:cNvPr>
          <p:cNvSpPr txBox="1"/>
          <p:nvPr/>
        </p:nvSpPr>
        <p:spPr>
          <a:xfrm>
            <a:off x="4469266" y="195104"/>
            <a:ext cx="3253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0005"/>
                </a:solidFill>
                <a:latin typeface="Century Gothic" panose="020B0502020202020204" pitchFamily="34" charset="0"/>
              </a:rPr>
              <a:t>About 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4D6D73-33F3-4808-BCD8-260E4D668264}"/>
              </a:ext>
            </a:extLst>
          </p:cNvPr>
          <p:cNvSpPr txBox="1"/>
          <p:nvPr/>
        </p:nvSpPr>
        <p:spPr>
          <a:xfrm>
            <a:off x="4359109" y="883761"/>
            <a:ext cx="3473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DD0005"/>
                </a:solidFill>
                <a:latin typeface="Century Gothic" panose="020B0502020202020204" pitchFamily="34" charset="0"/>
              </a:rPr>
              <a:t>ST Logistics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8254C9-74C7-4394-BC2C-B772620E214D}"/>
              </a:ext>
            </a:extLst>
          </p:cNvPr>
          <p:cNvSpPr txBox="1"/>
          <p:nvPr/>
        </p:nvSpPr>
        <p:spPr>
          <a:xfrm>
            <a:off x="896501" y="4691420"/>
            <a:ext cx="10587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D04950"/>
                </a:solidFill>
                <a:latin typeface="Century Gothic" panose="020B0502020202020204" pitchFamily="34" charset="0"/>
              </a:rPr>
              <a:t>Our company is a global logistics company, which serves leading businesses, governments, non-governmental organizations, not-for-profit.</a:t>
            </a:r>
          </a:p>
          <a:p>
            <a:r>
              <a:rPr lang="en-US" sz="2000" dirty="0">
                <a:solidFill>
                  <a:srgbClr val="D04950"/>
                </a:solidFill>
                <a:latin typeface="Century Gothic" panose="020B0502020202020204" pitchFamily="34" charset="0"/>
              </a:rPr>
              <a:t>We help customers to make long-term improvements of their performance and realize their most important goals.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859560" y="1230360"/>
            <a:ext cx="454976" cy="0"/>
          </a:xfrm>
          <a:prstGeom prst="line">
            <a:avLst/>
          </a:prstGeom>
          <a:ln w="44450">
            <a:solidFill>
              <a:srgbClr val="DD0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0" y="1948996"/>
            <a:ext cx="7230941" cy="1961948"/>
          </a:xfrm>
          <a:custGeom>
            <a:avLst/>
            <a:gdLst>
              <a:gd name="connsiteX0" fmla="*/ 0 w 7345241"/>
              <a:gd name="connsiteY0" fmla="*/ 0 h 1961948"/>
              <a:gd name="connsiteX1" fmla="*/ 4808661 w 7345241"/>
              <a:gd name="connsiteY1" fmla="*/ 0 h 1961948"/>
              <a:gd name="connsiteX2" fmla="*/ 4920762 w 7345241"/>
              <a:gd name="connsiteY2" fmla="*/ 0 h 1961948"/>
              <a:gd name="connsiteX3" fmla="*/ 6076951 w 7345241"/>
              <a:gd name="connsiteY3" fmla="*/ 0 h 1961948"/>
              <a:gd name="connsiteX4" fmla="*/ 7345241 w 7345241"/>
              <a:gd name="connsiteY4" fmla="*/ 980974 h 1961948"/>
              <a:gd name="connsiteX5" fmla="*/ 6076951 w 7345241"/>
              <a:gd name="connsiteY5" fmla="*/ 1961948 h 1961948"/>
              <a:gd name="connsiteX6" fmla="*/ 4920762 w 7345241"/>
              <a:gd name="connsiteY6" fmla="*/ 1961948 h 1961948"/>
              <a:gd name="connsiteX7" fmla="*/ 4808661 w 7345241"/>
              <a:gd name="connsiteY7" fmla="*/ 1961948 h 1961948"/>
              <a:gd name="connsiteX8" fmla="*/ 0 w 7345241"/>
              <a:gd name="connsiteY8" fmla="*/ 1961948 h 196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5241" h="1961948">
                <a:moveTo>
                  <a:pt x="0" y="0"/>
                </a:moveTo>
                <a:lnTo>
                  <a:pt x="4808661" y="0"/>
                </a:lnTo>
                <a:lnTo>
                  <a:pt x="4920762" y="0"/>
                </a:lnTo>
                <a:lnTo>
                  <a:pt x="6076951" y="0"/>
                </a:lnTo>
                <a:cubicBezTo>
                  <a:pt x="6777408" y="0"/>
                  <a:pt x="7345241" y="439197"/>
                  <a:pt x="7345241" y="980974"/>
                </a:cubicBezTo>
                <a:cubicBezTo>
                  <a:pt x="7345241" y="1522751"/>
                  <a:pt x="6777408" y="1961948"/>
                  <a:pt x="6076951" y="1961948"/>
                </a:cubicBezTo>
                <a:lnTo>
                  <a:pt x="4920762" y="1961948"/>
                </a:lnTo>
                <a:lnTo>
                  <a:pt x="4808661" y="1961948"/>
                </a:lnTo>
                <a:lnTo>
                  <a:pt x="0" y="1961948"/>
                </a:lnTo>
                <a:close/>
              </a:path>
            </a:pathLst>
          </a:custGeom>
          <a:gradFill>
            <a:gsLst>
              <a:gs pos="0">
                <a:srgbClr val="FF0000">
                  <a:alpha val="76000"/>
                </a:srgbClr>
              </a:gs>
              <a:gs pos="100000">
                <a:srgbClr val="C00000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88D532-F7B4-4E83-9D07-39F617009EB5}"/>
              </a:ext>
            </a:extLst>
          </p:cNvPr>
          <p:cNvGrpSpPr/>
          <p:nvPr/>
        </p:nvGrpSpPr>
        <p:grpSpPr>
          <a:xfrm>
            <a:off x="520828" y="1773393"/>
            <a:ext cx="6237370" cy="2498834"/>
            <a:chOff x="520828" y="1773393"/>
            <a:chExt cx="6237370" cy="2498834"/>
          </a:xfrm>
        </p:grpSpPr>
        <p:sp>
          <p:nvSpPr>
            <p:cNvPr id="16" name="Rectangle 15"/>
            <p:cNvSpPr/>
            <p:nvPr/>
          </p:nvSpPr>
          <p:spPr>
            <a:xfrm>
              <a:off x="5481887" y="2825677"/>
              <a:ext cx="1276311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Aaargh" panose="00000400000000000000" pitchFamily="2" charset="0"/>
                </a:rPr>
                <a:t>” </a:t>
              </a:r>
              <a:endParaRPr lang="en-US" sz="8800" b="1" dirty="0">
                <a:latin typeface="Aaargh" panose="000004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F1657D-373E-407F-AA17-D9741CE853A2}"/>
                </a:ext>
              </a:extLst>
            </p:cNvPr>
            <p:cNvSpPr txBox="1"/>
            <p:nvPr/>
          </p:nvSpPr>
          <p:spPr>
            <a:xfrm>
              <a:off x="1314190" y="2289044"/>
              <a:ext cx="54180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Most  businesses think that product is most the important thing, but without great leadership won’t make a company successful</a:t>
              </a:r>
            </a:p>
            <a:p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-Robert Kiyosaki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828" y="1773393"/>
              <a:ext cx="80021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>
                  <a:solidFill>
                    <a:schemeClr val="bg1"/>
                  </a:solidFill>
                  <a:latin typeface="Aaargh" panose="00000400000000000000" pitchFamily="2" charset="0"/>
                  <a:cs typeface="Arial" panose="020B0604020202020204" pitchFamily="34" charset="0"/>
                </a:rPr>
                <a:t>“</a:t>
              </a:r>
              <a:endParaRPr lang="en-US" sz="9600" b="1" dirty="0">
                <a:latin typeface="Aaargh" panose="0000040000000000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82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0"/>
    </mc:Choice>
    <mc:Fallback xmlns="">
      <p:transition spd="slow" advTm="7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/>
      <p:bldP spid="9" grpId="0"/>
      <p:bldP spid="10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B77714-C749-4E33-AD1C-7335D4C76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67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350933"/>
            <a:ext cx="12207674" cy="1507067"/>
          </a:xfrm>
          <a:prstGeom prst="rect">
            <a:avLst/>
          </a:prstGeom>
          <a:gradFill>
            <a:gsLst>
              <a:gs pos="0">
                <a:srgbClr val="FF0000">
                  <a:alpha val="76000"/>
                </a:srgbClr>
              </a:gs>
              <a:gs pos="100000">
                <a:srgbClr val="C00000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537B80-E1EF-4D83-9A91-85625E8EEDD7}"/>
              </a:ext>
            </a:extLst>
          </p:cNvPr>
          <p:cNvGrpSpPr/>
          <p:nvPr/>
        </p:nvGrpSpPr>
        <p:grpSpPr>
          <a:xfrm>
            <a:off x="2507511" y="4792411"/>
            <a:ext cx="1507746" cy="1889873"/>
            <a:chOff x="2507511" y="4792411"/>
            <a:chExt cx="1507746" cy="18898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AF6BB7-332E-439C-9D57-B895750DBDA6}"/>
                </a:ext>
              </a:extLst>
            </p:cNvPr>
            <p:cNvSpPr txBox="1"/>
            <p:nvPr/>
          </p:nvSpPr>
          <p:spPr>
            <a:xfrm>
              <a:off x="2695984" y="5712597"/>
              <a:ext cx="1130801" cy="363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Ship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126CF8-7FEA-41DB-A1E6-3233C88116D2}"/>
                </a:ext>
              </a:extLst>
            </p:cNvPr>
            <p:cNvSpPr txBox="1"/>
            <p:nvPr/>
          </p:nvSpPr>
          <p:spPr>
            <a:xfrm>
              <a:off x="2507511" y="6082120"/>
              <a:ext cx="150774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1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Exclusively for the purpose of aiding teammates.</a:t>
              </a:r>
              <a:endParaRPr lang="en-US" sz="11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3EF7BB1-E48F-43A6-A3E2-1D4D4F55C37F}"/>
                </a:ext>
              </a:extLst>
            </p:cNvPr>
            <p:cNvGrpSpPr/>
            <p:nvPr/>
          </p:nvGrpSpPr>
          <p:grpSpPr>
            <a:xfrm>
              <a:off x="2804184" y="4792411"/>
              <a:ext cx="914400" cy="914400"/>
              <a:chOff x="2817804" y="4780873"/>
              <a:chExt cx="914400" cy="9144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817804" y="4780873"/>
                <a:ext cx="914400" cy="914400"/>
              </a:xfrm>
              <a:prstGeom prst="ellipse">
                <a:avLst/>
              </a:prstGeom>
              <a:solidFill>
                <a:srgbClr val="FAC8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hq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3214" y="4966283"/>
                <a:ext cx="543581" cy="543581"/>
              </a:xfrm>
              <a:prstGeom prst="rect">
                <a:avLst/>
              </a:prstGeom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A428A5-2F40-40CD-9DFE-54977ADC5AA8}"/>
              </a:ext>
            </a:extLst>
          </p:cNvPr>
          <p:cNvGrpSpPr/>
          <p:nvPr/>
        </p:nvGrpSpPr>
        <p:grpSpPr>
          <a:xfrm>
            <a:off x="6103837" y="4792411"/>
            <a:ext cx="1848672" cy="2059150"/>
            <a:chOff x="6088507" y="4792411"/>
            <a:chExt cx="1848672" cy="20591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23A337-28E0-466C-9646-DE315E7811C2}"/>
                </a:ext>
              </a:extLst>
            </p:cNvPr>
            <p:cNvSpPr txBox="1"/>
            <p:nvPr/>
          </p:nvSpPr>
          <p:spPr>
            <a:xfrm>
              <a:off x="6396475" y="5712837"/>
              <a:ext cx="1241686" cy="363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Truck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126CF8-7FEA-41DB-A1E6-3233C88116D2}"/>
                </a:ext>
              </a:extLst>
            </p:cNvPr>
            <p:cNvSpPr txBox="1"/>
            <p:nvPr/>
          </p:nvSpPr>
          <p:spPr>
            <a:xfrm>
              <a:off x="6088507" y="6082120"/>
              <a:ext cx="18486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1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Improve management systems in order to enhance trucking operation.</a:t>
              </a:r>
              <a:endParaRPr lang="en-US" sz="11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524EC80-1793-4B58-8474-E01221C25EAE}"/>
                </a:ext>
              </a:extLst>
            </p:cNvPr>
            <p:cNvGrpSpPr/>
            <p:nvPr/>
          </p:nvGrpSpPr>
          <p:grpSpPr>
            <a:xfrm>
              <a:off x="6560118" y="4792411"/>
              <a:ext cx="914400" cy="914400"/>
              <a:chOff x="6581414" y="4804439"/>
              <a:chExt cx="914400" cy="9144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581414" y="4804439"/>
                <a:ext cx="914400" cy="914400"/>
              </a:xfrm>
              <a:prstGeom prst="ellipse">
                <a:avLst/>
              </a:prstGeom>
              <a:solidFill>
                <a:srgbClr val="FAC8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 cstate="hq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3065" y="4976090"/>
                <a:ext cx="571099" cy="571099"/>
              </a:xfrm>
              <a:prstGeom prst="rect">
                <a:avLst/>
              </a:prstGeom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AA3C71-0EFE-4ADB-A624-94C0EFB5B2F3}"/>
              </a:ext>
            </a:extLst>
          </p:cNvPr>
          <p:cNvGrpSpPr/>
          <p:nvPr/>
        </p:nvGrpSpPr>
        <p:grpSpPr>
          <a:xfrm>
            <a:off x="4393143" y="4792411"/>
            <a:ext cx="1507746" cy="2059150"/>
            <a:chOff x="4426578" y="4792411"/>
            <a:chExt cx="1507746" cy="20591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B643D7-89E1-431B-8FC9-833B9BA551EF}"/>
                </a:ext>
              </a:extLst>
            </p:cNvPr>
            <p:cNvSpPr txBox="1"/>
            <p:nvPr/>
          </p:nvSpPr>
          <p:spPr>
            <a:xfrm>
              <a:off x="4505967" y="5712597"/>
              <a:ext cx="1348969" cy="363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Train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126CF8-7FEA-41DB-A1E6-3233C88116D2}"/>
                </a:ext>
              </a:extLst>
            </p:cNvPr>
            <p:cNvSpPr txBox="1"/>
            <p:nvPr/>
          </p:nvSpPr>
          <p:spPr>
            <a:xfrm>
              <a:off x="4426578" y="6082120"/>
              <a:ext cx="15077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1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Transportation of trailers containing goods, raw materials or waste, </a:t>
              </a:r>
              <a:endParaRPr lang="en-US" sz="11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69580AF-1AE2-4303-9143-E14ECA50B311}"/>
                </a:ext>
              </a:extLst>
            </p:cNvPr>
            <p:cNvGrpSpPr/>
            <p:nvPr/>
          </p:nvGrpSpPr>
          <p:grpSpPr>
            <a:xfrm>
              <a:off x="4723251" y="4792411"/>
              <a:ext cx="914400" cy="914400"/>
              <a:chOff x="4719727" y="4778213"/>
              <a:chExt cx="914400" cy="9144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719727" y="4778213"/>
                <a:ext cx="914400" cy="914400"/>
              </a:xfrm>
              <a:prstGeom prst="ellipse">
                <a:avLst/>
              </a:prstGeom>
              <a:solidFill>
                <a:srgbClr val="FAC8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8" cstate="hq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9385" y="4947871"/>
                <a:ext cx="575085" cy="575085"/>
              </a:xfrm>
              <a:prstGeom prst="rect">
                <a:avLst/>
              </a:prstGeom>
            </p:spPr>
          </p:pic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2503F6D-EBCC-40D1-8C23-882C881F96F9}"/>
              </a:ext>
            </a:extLst>
          </p:cNvPr>
          <p:cNvGrpSpPr/>
          <p:nvPr/>
        </p:nvGrpSpPr>
        <p:grpSpPr>
          <a:xfrm>
            <a:off x="8164408" y="4792411"/>
            <a:ext cx="1510157" cy="1720596"/>
            <a:chOff x="8164408" y="4792411"/>
            <a:chExt cx="1510157" cy="17205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A4BD2E-0459-4D79-BB95-B289E86856B6}"/>
                </a:ext>
              </a:extLst>
            </p:cNvPr>
            <p:cNvSpPr txBox="1"/>
            <p:nvPr/>
          </p:nvSpPr>
          <p:spPr>
            <a:xfrm>
              <a:off x="8164408" y="5712837"/>
              <a:ext cx="1510157" cy="363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Aircraft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126CF8-7FEA-41DB-A1E6-3233C88116D2}"/>
                </a:ext>
              </a:extLst>
            </p:cNvPr>
            <p:cNvSpPr txBox="1"/>
            <p:nvPr/>
          </p:nvSpPr>
          <p:spPr>
            <a:xfrm>
              <a:off x="8165613" y="6082120"/>
              <a:ext cx="15077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Ensures right-in-time delivery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472F3F-AA49-475E-B2A0-38B2BD3106F4}"/>
                </a:ext>
              </a:extLst>
            </p:cNvPr>
            <p:cNvGrpSpPr/>
            <p:nvPr/>
          </p:nvGrpSpPr>
          <p:grpSpPr>
            <a:xfrm>
              <a:off x="8462286" y="4792411"/>
              <a:ext cx="914400" cy="914400"/>
              <a:chOff x="8483337" y="4806609"/>
              <a:chExt cx="914400" cy="9144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8483337" y="4806609"/>
                <a:ext cx="914400" cy="914400"/>
              </a:xfrm>
              <a:prstGeom prst="ellipse">
                <a:avLst/>
              </a:prstGeom>
              <a:solidFill>
                <a:srgbClr val="FAC8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0" cstate="hq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73470" y="4996742"/>
                <a:ext cx="534135" cy="53413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842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9"/>
    </mc:Choice>
    <mc:Fallback xmlns="">
      <p:transition spd="slow" advTm="7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5FEBE4-8923-492E-A51B-6B9D1D04E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36595" y="3172625"/>
            <a:ext cx="12265188" cy="3737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75CE1-E7B1-4C7C-B842-0C9C022E347E}"/>
              </a:ext>
            </a:extLst>
          </p:cNvPr>
          <p:cNvSpPr txBox="1"/>
          <p:nvPr/>
        </p:nvSpPr>
        <p:spPr>
          <a:xfrm>
            <a:off x="4815523" y="3320651"/>
            <a:ext cx="5974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D04950"/>
                </a:solidFill>
                <a:latin typeface="Century Gothic" panose="020B0502020202020204" pitchFamily="34" charset="0"/>
              </a:rPr>
              <a:t>Delivery Of Goods Of Different Weights In Your Region At Reasonable Price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E7FBEC-D980-4132-BA9D-C769E50228F1}"/>
              </a:ext>
            </a:extLst>
          </p:cNvPr>
          <p:cNvGrpSpPr/>
          <p:nvPr/>
        </p:nvGrpSpPr>
        <p:grpSpPr>
          <a:xfrm>
            <a:off x="1705126" y="4511228"/>
            <a:ext cx="1688370" cy="1956103"/>
            <a:chOff x="1705126" y="4511228"/>
            <a:chExt cx="1688370" cy="195610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25E802-43F6-4FAF-8466-5B37ED859844}"/>
                </a:ext>
              </a:extLst>
            </p:cNvPr>
            <p:cNvSpPr txBox="1"/>
            <p:nvPr/>
          </p:nvSpPr>
          <p:spPr>
            <a:xfrm>
              <a:off x="1756334" y="5625189"/>
              <a:ext cx="158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DD0005"/>
                  </a:solidFill>
                  <a:latin typeface="Century Gothic" panose="020B0502020202020204" pitchFamily="34" charset="0"/>
                </a:rPr>
                <a:t>Report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F0BE75-F92E-4F07-80A2-2B4874FF7258}"/>
                </a:ext>
              </a:extLst>
            </p:cNvPr>
            <p:cNvSpPr txBox="1"/>
            <p:nvPr/>
          </p:nvSpPr>
          <p:spPr>
            <a:xfrm>
              <a:off x="1705126" y="6005666"/>
              <a:ext cx="1688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DD0005"/>
                  </a:solidFill>
                  <a:latin typeface="Century Gothic" panose="020B0502020202020204" pitchFamily="34" charset="0"/>
                </a:rPr>
                <a:t>Borderless logistic </a:t>
              </a:r>
            </a:p>
            <a:p>
              <a:pPr algn="ctr"/>
              <a:r>
                <a:rPr lang="en-US" sz="1200" dirty="0">
                  <a:solidFill>
                    <a:srgbClr val="DD0005"/>
                  </a:solidFill>
                  <a:latin typeface="Century Gothic" panose="020B0502020202020204" pitchFamily="34" charset="0"/>
                </a:rPr>
                <a:t>unlimited</a:t>
              </a:r>
            </a:p>
          </p:txBody>
        </p:sp>
        <p:sp>
          <p:nvSpPr>
            <p:cNvPr id="3" name="Regular Pentagon 2"/>
            <p:cNvSpPr/>
            <p:nvPr/>
          </p:nvSpPr>
          <p:spPr>
            <a:xfrm rot="19285964">
              <a:off x="2069251" y="4511228"/>
              <a:ext cx="960120" cy="914400"/>
            </a:xfrm>
            <a:prstGeom prst="pentagon">
              <a:avLst/>
            </a:prstGeom>
            <a:noFill/>
            <a:ln w="76200">
              <a:solidFill>
                <a:srgbClr val="FBC8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18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238" y="4835809"/>
              <a:ext cx="424146" cy="42414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4E021F-392E-400C-AD7E-B4B92E6CC403}"/>
              </a:ext>
            </a:extLst>
          </p:cNvPr>
          <p:cNvGrpSpPr/>
          <p:nvPr/>
        </p:nvGrpSpPr>
        <p:grpSpPr>
          <a:xfrm>
            <a:off x="5195290" y="4541788"/>
            <a:ext cx="1801418" cy="1740877"/>
            <a:chOff x="5195290" y="4541788"/>
            <a:chExt cx="1801418" cy="17408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1A83B4-9F6D-4031-8728-C3BAF11478A3}"/>
                </a:ext>
              </a:extLst>
            </p:cNvPr>
            <p:cNvSpPr txBox="1"/>
            <p:nvPr/>
          </p:nvSpPr>
          <p:spPr>
            <a:xfrm>
              <a:off x="5195290" y="5625189"/>
              <a:ext cx="1801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DD0005"/>
                  </a:solidFill>
                  <a:latin typeface="Century Gothic" panose="020B0502020202020204" pitchFamily="34" charset="0"/>
                </a:rPr>
                <a:t>Delivery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F0BE75-F92E-4F07-80A2-2B4874FF7258}"/>
                </a:ext>
              </a:extLst>
            </p:cNvPr>
            <p:cNvSpPr txBox="1"/>
            <p:nvPr/>
          </p:nvSpPr>
          <p:spPr>
            <a:xfrm>
              <a:off x="5251814" y="6005666"/>
              <a:ext cx="16883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DD0005"/>
                  </a:solidFill>
                  <a:latin typeface="Century Gothic" panose="020B0502020202020204" pitchFamily="34" charset="0"/>
                </a:rPr>
                <a:t>Fastest Delivery</a:t>
              </a:r>
            </a:p>
          </p:txBody>
        </p:sp>
        <p:sp>
          <p:nvSpPr>
            <p:cNvPr id="17" name="Regular Pentagon 16"/>
            <p:cNvSpPr/>
            <p:nvPr/>
          </p:nvSpPr>
          <p:spPr>
            <a:xfrm rot="19285964">
              <a:off x="5615939" y="4541788"/>
              <a:ext cx="960120" cy="914400"/>
            </a:xfrm>
            <a:prstGeom prst="pentagon">
              <a:avLst/>
            </a:prstGeom>
            <a:noFill/>
            <a:ln w="76200">
              <a:solidFill>
                <a:srgbClr val="FBC8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597" y="4764438"/>
              <a:ext cx="490805" cy="49080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962BEF-0D14-4E59-BAA5-2DA95546A23A}"/>
              </a:ext>
            </a:extLst>
          </p:cNvPr>
          <p:cNvGrpSpPr/>
          <p:nvPr/>
        </p:nvGrpSpPr>
        <p:grpSpPr>
          <a:xfrm>
            <a:off x="8110390" y="4511224"/>
            <a:ext cx="2971110" cy="1956107"/>
            <a:chOff x="8110390" y="4511224"/>
            <a:chExt cx="2971110" cy="195610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4E1E07-C3DA-4F10-9E7D-E6CF9207E276}"/>
                </a:ext>
              </a:extLst>
            </p:cNvPr>
            <p:cNvSpPr txBox="1"/>
            <p:nvPr/>
          </p:nvSpPr>
          <p:spPr>
            <a:xfrm>
              <a:off x="8110390" y="5625189"/>
              <a:ext cx="2971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DD0005"/>
                  </a:solidFill>
                  <a:latin typeface="Century Gothic" panose="020B0502020202020204" pitchFamily="34" charset="0"/>
                </a:rPr>
                <a:t>Consultation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F0BE75-F92E-4F07-80A2-2B4874FF7258}"/>
                </a:ext>
              </a:extLst>
            </p:cNvPr>
            <p:cNvSpPr txBox="1"/>
            <p:nvPr/>
          </p:nvSpPr>
          <p:spPr>
            <a:xfrm>
              <a:off x="8751760" y="6005666"/>
              <a:ext cx="1688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DD0005"/>
                  </a:solidFill>
                  <a:latin typeface="Century Gothic" panose="020B0502020202020204" pitchFamily="34" charset="0"/>
                </a:rPr>
                <a:t>Borderless logistic </a:t>
              </a:r>
            </a:p>
            <a:p>
              <a:pPr algn="ctr"/>
              <a:r>
                <a:rPr lang="en-US" sz="1200" dirty="0">
                  <a:solidFill>
                    <a:srgbClr val="DD0005"/>
                  </a:solidFill>
                  <a:latin typeface="Century Gothic" panose="020B0502020202020204" pitchFamily="34" charset="0"/>
                </a:rPr>
                <a:t>unlimited</a:t>
              </a:r>
            </a:p>
          </p:txBody>
        </p:sp>
        <p:sp>
          <p:nvSpPr>
            <p:cNvPr id="18" name="Regular Pentagon 17"/>
            <p:cNvSpPr/>
            <p:nvPr/>
          </p:nvSpPr>
          <p:spPr>
            <a:xfrm rot="19285964">
              <a:off x="9115885" y="4511224"/>
              <a:ext cx="960120" cy="914400"/>
            </a:xfrm>
            <a:prstGeom prst="pentagon">
              <a:avLst/>
            </a:prstGeom>
            <a:noFill/>
            <a:ln w="76200">
              <a:solidFill>
                <a:srgbClr val="FBC8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806" y="4764437"/>
              <a:ext cx="448279" cy="448279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-36595" y="-4973"/>
            <a:ext cx="12265188" cy="3172621"/>
          </a:xfrm>
          <a:prstGeom prst="rect">
            <a:avLst/>
          </a:prstGeom>
          <a:gradFill>
            <a:gsLst>
              <a:gs pos="0">
                <a:srgbClr val="FF0000">
                  <a:alpha val="76000"/>
                </a:srgbClr>
              </a:gs>
              <a:gs pos="100000">
                <a:srgbClr val="C00000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84AE3E-6E9C-492E-B4ED-12A433F598B0}"/>
              </a:ext>
            </a:extLst>
          </p:cNvPr>
          <p:cNvSpPr txBox="1"/>
          <p:nvPr/>
        </p:nvSpPr>
        <p:spPr>
          <a:xfrm>
            <a:off x="4319751" y="656571"/>
            <a:ext cx="7342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DELIVERY UNLIMITED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90" y="1119241"/>
            <a:ext cx="4888711" cy="3255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297F57-D7CE-42F0-ADC2-5C7E0E481FA0}"/>
              </a:ext>
            </a:extLst>
          </p:cNvPr>
          <p:cNvSpPr txBox="1"/>
          <p:nvPr/>
        </p:nvSpPr>
        <p:spPr>
          <a:xfrm>
            <a:off x="4724404" y="1598673"/>
            <a:ext cx="7062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COURIER SERVICES | CARGO SERVICES | WAREHOUSING SERVICES</a:t>
            </a:r>
          </a:p>
        </p:txBody>
      </p:sp>
    </p:spTree>
    <p:extLst>
      <p:ext uri="{BB962C8B-B14F-4D97-AF65-F5344CB8AC3E}">
        <p14:creationId xmlns:p14="http://schemas.microsoft.com/office/powerpoint/2010/main" val="372420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1"/>
    </mc:Choice>
    <mc:Fallback xmlns="">
      <p:transition spd="slow" advTm="7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DC2565-F4C1-420D-941E-B1203A3BB3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7807" y="-20838"/>
            <a:ext cx="12212912" cy="169247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-27807" y="5032737"/>
            <a:ext cx="12212912" cy="18604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-35982" y="1679409"/>
            <a:ext cx="12227982" cy="3353328"/>
          </a:xfrm>
          <a:prstGeom prst="rect">
            <a:avLst/>
          </a:prstGeom>
          <a:gradFill>
            <a:gsLst>
              <a:gs pos="0">
                <a:srgbClr val="FF0000">
                  <a:alpha val="76000"/>
                </a:srgbClr>
              </a:gs>
              <a:gs pos="100000">
                <a:srgbClr val="C00000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D000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25DAD-E39A-4A2E-9660-FD1AF0FDF983}"/>
              </a:ext>
            </a:extLst>
          </p:cNvPr>
          <p:cNvSpPr txBox="1"/>
          <p:nvPr/>
        </p:nvSpPr>
        <p:spPr>
          <a:xfrm>
            <a:off x="2718466" y="186692"/>
            <a:ext cx="6795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DD0005"/>
                </a:solidFill>
                <a:latin typeface="Century Gothic" panose="020B0502020202020204" pitchFamily="34" charset="0"/>
              </a:rPr>
              <a:t>Logistic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D6103-C1A6-42B2-B716-29C13E6EB935}"/>
              </a:ext>
            </a:extLst>
          </p:cNvPr>
          <p:cNvSpPr txBox="1"/>
          <p:nvPr/>
        </p:nvSpPr>
        <p:spPr>
          <a:xfrm>
            <a:off x="4724398" y="890214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D0005"/>
                </a:solidFill>
                <a:latin typeface="Century Gothic" panose="020B0502020202020204" pitchFamily="34" charset="0"/>
              </a:rPr>
              <a:t>together with passion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EF0117-6F4D-4205-A91E-C45436CF8E1A}"/>
              </a:ext>
            </a:extLst>
          </p:cNvPr>
          <p:cNvSpPr txBox="1"/>
          <p:nvPr/>
        </p:nvSpPr>
        <p:spPr>
          <a:xfrm>
            <a:off x="724248" y="5559681"/>
            <a:ext cx="6730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D0005"/>
                </a:solidFill>
                <a:latin typeface="Century Gothic" panose="020B0502020202020204" pitchFamily="34" charset="0"/>
              </a:rPr>
              <a:t>Our firm is owned by 1400 plus partners, spread across Europe, the Americas, Asia Pacific, the Middle East and Africa.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694460" y="1308337"/>
            <a:ext cx="805936" cy="0"/>
          </a:xfrm>
          <a:prstGeom prst="line">
            <a:avLst/>
          </a:prstGeom>
          <a:ln w="44450">
            <a:solidFill>
              <a:srgbClr val="DD0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16467" y="2528777"/>
            <a:ext cx="1846" cy="1847630"/>
          </a:xfrm>
          <a:prstGeom prst="line">
            <a:avLst/>
          </a:prstGeom>
          <a:ln w="12700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761859" y="2528777"/>
            <a:ext cx="1846" cy="1847630"/>
          </a:xfrm>
          <a:prstGeom prst="line">
            <a:avLst/>
          </a:prstGeom>
          <a:ln w="12700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81549" y="2528777"/>
            <a:ext cx="1846" cy="1847630"/>
          </a:xfrm>
          <a:prstGeom prst="line">
            <a:avLst/>
          </a:prstGeom>
          <a:ln w="12700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4690" y="2528777"/>
            <a:ext cx="1846" cy="1847630"/>
          </a:xfrm>
          <a:prstGeom prst="line">
            <a:avLst/>
          </a:prstGeom>
          <a:ln w="12700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F04749-A018-401B-AF34-AFAF6680545E}"/>
              </a:ext>
            </a:extLst>
          </p:cNvPr>
          <p:cNvGrpSpPr/>
          <p:nvPr/>
        </p:nvGrpSpPr>
        <p:grpSpPr>
          <a:xfrm>
            <a:off x="328084" y="2062945"/>
            <a:ext cx="2088383" cy="1645043"/>
            <a:chOff x="328084" y="2062945"/>
            <a:chExt cx="2088383" cy="164504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FA5D00-85BD-4428-9198-650F0FFFC156}"/>
                </a:ext>
              </a:extLst>
            </p:cNvPr>
            <p:cNvSpPr txBox="1"/>
            <p:nvPr/>
          </p:nvSpPr>
          <p:spPr>
            <a:xfrm>
              <a:off x="489841" y="2725772"/>
              <a:ext cx="14544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Tracking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3226B7-E408-4310-A7B5-FDB99FE8ADCF}"/>
                </a:ext>
              </a:extLst>
            </p:cNvPr>
            <p:cNvSpPr txBox="1"/>
            <p:nvPr/>
          </p:nvSpPr>
          <p:spPr>
            <a:xfrm>
              <a:off x="328084" y="3246323"/>
              <a:ext cx="2088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Use for tracking resources.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58189" y="3188324"/>
              <a:ext cx="1578097" cy="0"/>
            </a:xfrm>
            <a:prstGeom prst="line">
              <a:avLst/>
            </a:prstGeom>
            <a:ln w="12700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hq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963" y="2062945"/>
              <a:ext cx="661846" cy="661846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A05178F-19A0-4548-A447-9B0E4AA08C61}"/>
              </a:ext>
            </a:extLst>
          </p:cNvPr>
          <p:cNvGrpSpPr/>
          <p:nvPr/>
        </p:nvGrpSpPr>
        <p:grpSpPr>
          <a:xfrm>
            <a:off x="2707550" y="2080464"/>
            <a:ext cx="2050212" cy="1812190"/>
            <a:chOff x="2707550" y="2080464"/>
            <a:chExt cx="2050212" cy="181219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2D4F5A-8D67-428C-AC08-35F25FDC332A}"/>
                </a:ext>
              </a:extLst>
            </p:cNvPr>
            <p:cNvSpPr txBox="1"/>
            <p:nvPr/>
          </p:nvSpPr>
          <p:spPr>
            <a:xfrm>
              <a:off x="2869909" y="2725772"/>
              <a:ext cx="14544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Storage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3226B7-E408-4310-A7B5-FDB99FE8ADCF}"/>
                </a:ext>
              </a:extLst>
            </p:cNvPr>
            <p:cNvSpPr txBox="1"/>
            <p:nvPr/>
          </p:nvSpPr>
          <p:spPr>
            <a:xfrm>
              <a:off x="2707550" y="3246323"/>
              <a:ext cx="205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2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Order preparation, just in time distribution systems, flawless.</a:t>
              </a:r>
              <a:endParaRPr lang="en-US" sz="1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772421" y="3188324"/>
              <a:ext cx="1578097" cy="0"/>
            </a:xfrm>
            <a:prstGeom prst="line">
              <a:avLst/>
            </a:prstGeom>
            <a:ln w="12700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hq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345" y="2080464"/>
              <a:ext cx="626809" cy="626809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5AB743-8245-4745-8F64-E7FA18B2D5D1}"/>
              </a:ext>
            </a:extLst>
          </p:cNvPr>
          <p:cNvGrpSpPr/>
          <p:nvPr/>
        </p:nvGrpSpPr>
        <p:grpSpPr>
          <a:xfrm>
            <a:off x="5067384" y="2012225"/>
            <a:ext cx="2112319" cy="1695763"/>
            <a:chOff x="5067384" y="2012225"/>
            <a:chExt cx="2112319" cy="16957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9ECC18-841E-4FF8-933B-73623AED682A}"/>
                </a:ext>
              </a:extLst>
            </p:cNvPr>
            <p:cNvSpPr txBox="1"/>
            <p:nvPr/>
          </p:nvSpPr>
          <p:spPr>
            <a:xfrm>
              <a:off x="5219260" y="2690547"/>
              <a:ext cx="14544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Overseas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3226B7-E408-4310-A7B5-FDB99FE8ADCF}"/>
                </a:ext>
              </a:extLst>
            </p:cNvPr>
            <p:cNvSpPr txBox="1"/>
            <p:nvPr/>
          </p:nvSpPr>
          <p:spPr>
            <a:xfrm>
              <a:off x="5067384" y="3246323"/>
              <a:ext cx="2112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Provides overseas logistics tracking.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147897" y="3188324"/>
              <a:ext cx="1578097" cy="0"/>
            </a:xfrm>
            <a:prstGeom prst="line">
              <a:avLst/>
            </a:prstGeom>
            <a:ln w="12700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hq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2258" y="2012225"/>
              <a:ext cx="763287" cy="763287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9778565-3E1D-43D0-878D-8AA33008DC24}"/>
              </a:ext>
            </a:extLst>
          </p:cNvPr>
          <p:cNvGrpSpPr/>
          <p:nvPr/>
        </p:nvGrpSpPr>
        <p:grpSpPr>
          <a:xfrm>
            <a:off x="7427218" y="2072034"/>
            <a:ext cx="2097472" cy="1635954"/>
            <a:chOff x="7427218" y="2072034"/>
            <a:chExt cx="2097472" cy="16359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5275C1-3208-4703-B7B9-5620C399017B}"/>
                </a:ext>
              </a:extLst>
            </p:cNvPr>
            <p:cNvSpPr txBox="1"/>
            <p:nvPr/>
          </p:nvSpPr>
          <p:spPr>
            <a:xfrm>
              <a:off x="7568610" y="2725772"/>
              <a:ext cx="1618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Turn over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3226B7-E408-4310-A7B5-FDB99FE8ADCF}"/>
                </a:ext>
              </a:extLst>
            </p:cNvPr>
            <p:cNvSpPr txBox="1"/>
            <p:nvPr/>
          </p:nvSpPr>
          <p:spPr>
            <a:xfrm>
              <a:off x="7427218" y="3246323"/>
              <a:ext cx="2097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Provides logistics turn over.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7492533" y="3188324"/>
              <a:ext cx="1578097" cy="0"/>
            </a:xfrm>
            <a:prstGeom prst="line">
              <a:avLst/>
            </a:prstGeom>
            <a:ln w="12700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 cstate="hq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9322" y="2072034"/>
              <a:ext cx="643669" cy="643669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50EF88-9844-42E5-9D5E-1A1207A64D2E}"/>
              </a:ext>
            </a:extLst>
          </p:cNvPr>
          <p:cNvGrpSpPr/>
          <p:nvPr/>
        </p:nvGrpSpPr>
        <p:grpSpPr>
          <a:xfrm>
            <a:off x="9736000" y="2022744"/>
            <a:ext cx="2091934" cy="1685244"/>
            <a:chOff x="9736000" y="2022744"/>
            <a:chExt cx="2091934" cy="16852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F2E999-040A-4765-8FFB-B1E8DA70AE05}"/>
                </a:ext>
              </a:extLst>
            </p:cNvPr>
            <p:cNvSpPr txBox="1"/>
            <p:nvPr/>
          </p:nvSpPr>
          <p:spPr>
            <a:xfrm>
              <a:off x="9948679" y="2725115"/>
              <a:ext cx="13635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Delivery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3226B7-E408-4310-A7B5-FDB99FE8ADCF}"/>
                </a:ext>
              </a:extLst>
            </p:cNvPr>
            <p:cNvSpPr txBox="1"/>
            <p:nvPr/>
          </p:nvSpPr>
          <p:spPr>
            <a:xfrm>
              <a:off x="9736000" y="3246323"/>
              <a:ext cx="2091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Fastest pick-up and delivery.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9787052" y="3188324"/>
              <a:ext cx="1578097" cy="0"/>
            </a:xfrm>
            <a:prstGeom prst="line">
              <a:avLst/>
            </a:prstGeom>
            <a:ln w="12700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2" cstate="hq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3482" y="2022744"/>
              <a:ext cx="742249" cy="742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01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0"/>
    </mc:Choice>
    <mc:Fallback xmlns="">
      <p:transition spd="slow" advTm="7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/>
      <p:bldP spid="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256CC1-FE03-4F69-81F2-95A77A32FF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3340435"/>
            <a:ext cx="12192000" cy="3517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4472" y="-2591"/>
            <a:ext cx="12196472" cy="3337469"/>
          </a:xfrm>
          <a:prstGeom prst="rect">
            <a:avLst/>
          </a:prstGeom>
          <a:gradFill>
            <a:gsLst>
              <a:gs pos="0">
                <a:srgbClr val="FF0000">
                  <a:alpha val="76000"/>
                </a:srgbClr>
              </a:gs>
              <a:gs pos="100000">
                <a:srgbClr val="C00000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E6BD2-504F-42F9-AB51-922BD926B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86" y="630964"/>
            <a:ext cx="2828122" cy="5596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111F13-CF7E-4C3D-B884-385240CC32BF}"/>
              </a:ext>
            </a:extLst>
          </p:cNvPr>
          <p:cNvSpPr txBox="1"/>
          <p:nvPr/>
        </p:nvSpPr>
        <p:spPr>
          <a:xfrm>
            <a:off x="4702425" y="440296"/>
            <a:ext cx="4035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App future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44D62-8565-465F-A7B6-43440EB8D8B2}"/>
              </a:ext>
            </a:extLst>
          </p:cNvPr>
          <p:cNvSpPr txBox="1"/>
          <p:nvPr/>
        </p:nvSpPr>
        <p:spPr>
          <a:xfrm>
            <a:off x="5385620" y="1577807"/>
            <a:ext cx="3821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Fastest Delivery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B44D62-8565-465F-A7B6-43440EB8D8B2}"/>
              </a:ext>
            </a:extLst>
          </p:cNvPr>
          <p:cNvSpPr txBox="1"/>
          <p:nvPr/>
        </p:nvSpPr>
        <p:spPr>
          <a:xfrm>
            <a:off x="5385620" y="2112074"/>
            <a:ext cx="3821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Pay Bills and Money Send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B44D62-8565-465F-A7B6-43440EB8D8B2}"/>
              </a:ext>
            </a:extLst>
          </p:cNvPr>
          <p:cNvSpPr txBox="1"/>
          <p:nvPr/>
        </p:nvSpPr>
        <p:spPr>
          <a:xfrm>
            <a:off x="5385620" y="2592910"/>
            <a:ext cx="3821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Send Documents and Mail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960669" y="2588578"/>
            <a:ext cx="316440" cy="316440"/>
            <a:chOff x="4923795" y="1587180"/>
            <a:chExt cx="316440" cy="316440"/>
          </a:xfrm>
        </p:grpSpPr>
        <p:grpSp>
          <p:nvGrpSpPr>
            <p:cNvPr id="41" name="Group 40"/>
            <p:cNvGrpSpPr/>
            <p:nvPr/>
          </p:nvGrpSpPr>
          <p:grpSpPr>
            <a:xfrm>
              <a:off x="4997089" y="1686811"/>
              <a:ext cx="153666" cy="117470"/>
              <a:chOff x="5017512" y="1671683"/>
              <a:chExt cx="153666" cy="117470"/>
            </a:xfrm>
          </p:grpSpPr>
          <p:cxnSp>
            <p:nvCxnSpPr>
              <p:cNvPr id="43" name="Straight Connector 42"/>
              <p:cNvCxnSpPr>
                <a:cxnSpLocks/>
              </p:cNvCxnSpPr>
              <p:nvPr/>
            </p:nvCxnSpPr>
            <p:spPr>
              <a:xfrm>
                <a:off x="5017512" y="1732528"/>
                <a:ext cx="48052" cy="56625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cxnSpLocks/>
              </p:cNvCxnSpPr>
              <p:nvPr/>
            </p:nvCxnSpPr>
            <p:spPr>
              <a:xfrm flipV="1">
                <a:off x="5072189" y="1671683"/>
                <a:ext cx="98989" cy="111652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Oval 41"/>
            <p:cNvSpPr/>
            <p:nvPr/>
          </p:nvSpPr>
          <p:spPr>
            <a:xfrm>
              <a:off x="4923795" y="1587180"/>
              <a:ext cx="316440" cy="3164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79EFBE-D327-4611-AEE9-B0E15B8310C6}"/>
              </a:ext>
            </a:extLst>
          </p:cNvPr>
          <p:cNvGrpSpPr/>
          <p:nvPr/>
        </p:nvGrpSpPr>
        <p:grpSpPr>
          <a:xfrm>
            <a:off x="4756846" y="4042794"/>
            <a:ext cx="2335160" cy="1753132"/>
            <a:chOff x="4756846" y="4042794"/>
            <a:chExt cx="2335160" cy="17531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143562-D5C0-45B8-8DD2-CC82C91D792A}"/>
                </a:ext>
              </a:extLst>
            </p:cNvPr>
            <p:cNvSpPr txBox="1"/>
            <p:nvPr/>
          </p:nvSpPr>
          <p:spPr>
            <a:xfrm>
              <a:off x="4891661" y="5039994"/>
              <a:ext cx="2097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DD0005"/>
                  </a:solidFill>
                  <a:latin typeface="Century Gothic" panose="020B0502020202020204" pitchFamily="34" charset="0"/>
                </a:rPr>
                <a:t>Quickly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EB21D79-42E1-4DF7-8F51-9D4F09A9CE74}"/>
                </a:ext>
              </a:extLst>
            </p:cNvPr>
            <p:cNvGrpSpPr/>
            <p:nvPr/>
          </p:nvGrpSpPr>
          <p:grpSpPr>
            <a:xfrm>
              <a:off x="4756846" y="4042794"/>
              <a:ext cx="2335160" cy="1753132"/>
              <a:chOff x="4756846" y="4042794"/>
              <a:chExt cx="2335160" cy="175313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DD5C80-F697-4B2D-AC2A-BC04256EC2F8}"/>
                  </a:ext>
                </a:extLst>
              </p:cNvPr>
              <p:cNvSpPr txBox="1"/>
              <p:nvPr/>
            </p:nvSpPr>
            <p:spPr>
              <a:xfrm>
                <a:off x="4756846" y="5488149"/>
                <a:ext cx="2335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DD0005"/>
                    </a:solidFill>
                    <a:latin typeface="Century Gothic" panose="020B0502020202020204" pitchFamily="34" charset="0"/>
                  </a:rPr>
                  <a:t>Deliver your application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467226" y="4042794"/>
                <a:ext cx="914400" cy="914400"/>
              </a:xfrm>
              <a:prstGeom prst="ellipse">
                <a:avLst/>
              </a:prstGeom>
              <a:noFill/>
              <a:ln w="88900">
                <a:solidFill>
                  <a:srgbClr val="DD00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5" cstate="hq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5679" y="4141401"/>
                <a:ext cx="657495" cy="657495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4E0A580-5832-49F0-A83F-8E8A235B8D67}"/>
              </a:ext>
            </a:extLst>
          </p:cNvPr>
          <p:cNvGrpSpPr/>
          <p:nvPr/>
        </p:nvGrpSpPr>
        <p:grpSpPr>
          <a:xfrm>
            <a:off x="6811647" y="4034231"/>
            <a:ext cx="2335160" cy="1761695"/>
            <a:chOff x="6923437" y="4034231"/>
            <a:chExt cx="2335160" cy="176169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E3826B-08BB-447A-86A7-6C3529F8A124}"/>
                </a:ext>
              </a:extLst>
            </p:cNvPr>
            <p:cNvSpPr txBox="1"/>
            <p:nvPr/>
          </p:nvSpPr>
          <p:spPr>
            <a:xfrm>
              <a:off x="7045940" y="5042960"/>
              <a:ext cx="20901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DD0005"/>
                  </a:solidFill>
                  <a:latin typeface="Century Gothic" panose="020B0502020202020204" pitchFamily="34" charset="0"/>
                </a:rPr>
                <a:t>Simple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6DD5C80-F697-4B2D-AC2A-BC04256EC2F8}"/>
                </a:ext>
              </a:extLst>
            </p:cNvPr>
            <p:cNvSpPr txBox="1"/>
            <p:nvPr/>
          </p:nvSpPr>
          <p:spPr>
            <a:xfrm>
              <a:off x="6923437" y="5488149"/>
              <a:ext cx="2335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DD0005"/>
                  </a:solidFill>
                  <a:latin typeface="Century Gothic" panose="020B0502020202020204" pitchFamily="34" charset="0"/>
                </a:rPr>
                <a:t>Schedule A Pick-Up 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7633817" y="4034231"/>
              <a:ext cx="914400" cy="914400"/>
            </a:xfrm>
            <a:prstGeom prst="ellipse">
              <a:avLst/>
            </a:prstGeom>
            <a:noFill/>
            <a:ln w="88900">
              <a:solidFill>
                <a:srgbClr val="DD00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 cstate="hq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050" y="4204431"/>
              <a:ext cx="536014" cy="53601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AFB49C6-87C7-4B38-B7AD-E39B04051C06}"/>
              </a:ext>
            </a:extLst>
          </p:cNvPr>
          <p:cNvGrpSpPr/>
          <p:nvPr/>
        </p:nvGrpSpPr>
        <p:grpSpPr>
          <a:xfrm>
            <a:off x="8866448" y="3989160"/>
            <a:ext cx="2572499" cy="1806766"/>
            <a:chOff x="8866448" y="3989160"/>
            <a:chExt cx="2572499" cy="180676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E67AFD-0CD3-4FE6-A531-FDDFC66E3930}"/>
                </a:ext>
              </a:extLst>
            </p:cNvPr>
            <p:cNvSpPr txBox="1"/>
            <p:nvPr/>
          </p:nvSpPr>
          <p:spPr>
            <a:xfrm>
              <a:off x="8866448" y="5057137"/>
              <a:ext cx="2572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DD0005"/>
                  </a:solidFill>
                  <a:latin typeface="Century Gothic" panose="020B0502020202020204" pitchFamily="34" charset="0"/>
                </a:rPr>
                <a:t>Available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6DD5C80-F697-4B2D-AC2A-BC04256EC2F8}"/>
                </a:ext>
              </a:extLst>
            </p:cNvPr>
            <p:cNvSpPr txBox="1"/>
            <p:nvPr/>
          </p:nvSpPr>
          <p:spPr>
            <a:xfrm>
              <a:off x="8985117" y="5488149"/>
              <a:ext cx="2335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DD0005"/>
                  </a:solidFill>
                  <a:latin typeface="Century Gothic" panose="020B0502020202020204" pitchFamily="34" charset="0"/>
                </a:rPr>
                <a:t>Branch Locator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9695497" y="3989160"/>
              <a:ext cx="914400" cy="914400"/>
            </a:xfrm>
            <a:prstGeom prst="ellipse">
              <a:avLst/>
            </a:prstGeom>
            <a:noFill/>
            <a:ln w="88900">
              <a:solidFill>
                <a:srgbClr val="DD00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 cstate="hq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2580" y="4146243"/>
              <a:ext cx="600235" cy="600235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CD4FFB5-FF92-4E84-AF6F-EFF29E462A80}"/>
              </a:ext>
            </a:extLst>
          </p:cNvPr>
          <p:cNvGrpSpPr/>
          <p:nvPr/>
        </p:nvGrpSpPr>
        <p:grpSpPr>
          <a:xfrm>
            <a:off x="4960669" y="2107742"/>
            <a:ext cx="316440" cy="316440"/>
            <a:chOff x="4923795" y="1587180"/>
            <a:chExt cx="316440" cy="31644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B907829-EB75-4507-84AE-BA9B611FFE7C}"/>
                </a:ext>
              </a:extLst>
            </p:cNvPr>
            <p:cNvGrpSpPr/>
            <p:nvPr/>
          </p:nvGrpSpPr>
          <p:grpSpPr>
            <a:xfrm>
              <a:off x="4997089" y="1686811"/>
              <a:ext cx="153666" cy="117470"/>
              <a:chOff x="5017512" y="1671683"/>
              <a:chExt cx="153666" cy="11747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7EC453E-847D-4170-8C88-7AC325C85A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7512" y="1732528"/>
                <a:ext cx="48052" cy="56625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23B7E89-5B3C-47AF-AA25-C6A64B4FE3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72189" y="1671683"/>
                <a:ext cx="98989" cy="111652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43D0D8A-668F-4C43-9D3A-11D69866418E}"/>
                </a:ext>
              </a:extLst>
            </p:cNvPr>
            <p:cNvSpPr/>
            <p:nvPr/>
          </p:nvSpPr>
          <p:spPr>
            <a:xfrm>
              <a:off x="4923795" y="1587180"/>
              <a:ext cx="316440" cy="3164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1F58D3C-37F4-4E04-B8C6-B95C3E8A494B}"/>
              </a:ext>
            </a:extLst>
          </p:cNvPr>
          <p:cNvGrpSpPr/>
          <p:nvPr/>
        </p:nvGrpSpPr>
        <p:grpSpPr>
          <a:xfrm>
            <a:off x="4960669" y="1573475"/>
            <a:ext cx="316440" cy="316440"/>
            <a:chOff x="4923795" y="1587180"/>
            <a:chExt cx="316440" cy="31644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CE44317-9AD2-431C-9AB0-5EC0E94594A7}"/>
                </a:ext>
              </a:extLst>
            </p:cNvPr>
            <p:cNvGrpSpPr/>
            <p:nvPr/>
          </p:nvGrpSpPr>
          <p:grpSpPr>
            <a:xfrm>
              <a:off x="4997089" y="1686811"/>
              <a:ext cx="153666" cy="117470"/>
              <a:chOff x="5017512" y="1671683"/>
              <a:chExt cx="153666" cy="117470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DCCABEC-FE91-4C1A-A7F7-C275B80BAD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7512" y="1732528"/>
                <a:ext cx="48052" cy="56625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63F29BA8-8841-4A50-B91B-D2F1BCCF72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72189" y="1671683"/>
                <a:ext cx="98989" cy="111652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74F1A5C-21E0-4F1F-9171-C492BA4CAE91}"/>
                </a:ext>
              </a:extLst>
            </p:cNvPr>
            <p:cNvSpPr/>
            <p:nvPr/>
          </p:nvSpPr>
          <p:spPr>
            <a:xfrm>
              <a:off x="4923795" y="1587180"/>
              <a:ext cx="316440" cy="3164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9073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3"/>
    </mc:Choice>
    <mc:Fallback xmlns="">
      <p:transition spd="slow" advTm="6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9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7304" y="1846610"/>
            <a:ext cx="12230100" cy="4435963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466" y="-1"/>
            <a:ext cx="12169533" cy="1845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4F34D0-9CD0-4E16-B3D8-ACFC8788A7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6" b="100000" l="0" r="96875">
                        <a14:backgroundMark x1="72852" y1="92229" x2="72852" y2="92229"/>
                        <a14:backgroundMark x1="74414" y1="90762" x2="74414" y2="90762"/>
                        <a14:backgroundMark x1="71484" y1="90909" x2="71484" y2="90909"/>
                        <a14:backgroundMark x1="65039" y1="96481" x2="65039" y2="96481"/>
                        <a14:backgroundMark x1="63770" y1="96774" x2="63770" y2="96774"/>
                        <a14:backgroundMark x1="40039" y1="91496" x2="40039" y2="91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1" r="4172"/>
          <a:stretch/>
        </p:blipFill>
        <p:spPr>
          <a:xfrm>
            <a:off x="330808" y="2573425"/>
            <a:ext cx="3890456" cy="27940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E1019D-4561-4892-A6B0-08F5B9CBAA7A}"/>
              </a:ext>
            </a:extLst>
          </p:cNvPr>
          <p:cNvSpPr txBox="1"/>
          <p:nvPr/>
        </p:nvSpPr>
        <p:spPr>
          <a:xfrm>
            <a:off x="3956050" y="342960"/>
            <a:ext cx="4279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0005"/>
                </a:solidFill>
                <a:latin typeface="Century Gothic" panose="020B0502020202020204" pitchFamily="34" charset="0"/>
              </a:rPr>
              <a:t>What We Do?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C6D31-1FE0-4CE2-A0FD-CC7F68C149A8}"/>
              </a:ext>
            </a:extLst>
          </p:cNvPr>
          <p:cNvSpPr txBox="1"/>
          <p:nvPr/>
        </p:nvSpPr>
        <p:spPr>
          <a:xfrm>
            <a:off x="3111795" y="6403886"/>
            <a:ext cx="598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D0005"/>
                </a:solidFill>
                <a:latin typeface="Century Gothic" panose="020B0502020202020204" pitchFamily="34" charset="0"/>
              </a:rPr>
              <a:t>We are business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4D6D73-33F3-4808-BCD8-260E4D668264}"/>
              </a:ext>
            </a:extLst>
          </p:cNvPr>
          <p:cNvSpPr txBox="1"/>
          <p:nvPr/>
        </p:nvSpPr>
        <p:spPr>
          <a:xfrm>
            <a:off x="3214256" y="960642"/>
            <a:ext cx="58810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DD0005"/>
                </a:solidFill>
                <a:latin typeface="Century Gothic" panose="020B0502020202020204" pitchFamily="34" charset="0"/>
              </a:rPr>
              <a:t>Number One best services in America, Asia and Middle East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799400" y="1323422"/>
            <a:ext cx="670739" cy="0"/>
          </a:xfrm>
          <a:prstGeom prst="line">
            <a:avLst/>
          </a:prstGeom>
          <a:ln w="44450">
            <a:solidFill>
              <a:srgbClr val="DD0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619E18E-7724-4193-A57E-1C5B959EA21F}"/>
              </a:ext>
            </a:extLst>
          </p:cNvPr>
          <p:cNvGrpSpPr/>
          <p:nvPr/>
        </p:nvGrpSpPr>
        <p:grpSpPr>
          <a:xfrm>
            <a:off x="4470544" y="2514600"/>
            <a:ext cx="2453385" cy="2790097"/>
            <a:chOff x="4470544" y="2514600"/>
            <a:chExt cx="2453385" cy="279009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5F400A-2C47-4B2A-A53D-EFB7D18B907F}"/>
                </a:ext>
              </a:extLst>
            </p:cNvPr>
            <p:cNvSpPr txBox="1"/>
            <p:nvPr/>
          </p:nvSpPr>
          <p:spPr>
            <a:xfrm>
              <a:off x="5110152" y="3570342"/>
              <a:ext cx="1406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LOGISTIC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2CB60E-10A5-4044-8DB2-B25D65985772}"/>
                </a:ext>
              </a:extLst>
            </p:cNvPr>
            <p:cNvSpPr txBox="1"/>
            <p:nvPr/>
          </p:nvSpPr>
          <p:spPr>
            <a:xfrm>
              <a:off x="4470544" y="4027424"/>
              <a:ext cx="2453385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Our work with clients has always been at the intersection of deep industry expertise and extensive functional capabilities</a:t>
              </a:r>
            </a:p>
            <a:p>
              <a:pPr algn="ctr"/>
              <a:endParaRPr lang="en-US" sz="11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This continues today across 22 sectors and 12 business areas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5347881" y="2514600"/>
              <a:ext cx="914400" cy="914400"/>
            </a:xfrm>
            <a:prstGeom prst="ellipse">
              <a:avLst/>
            </a:prstGeom>
            <a:solidFill>
              <a:srgbClr val="F8C9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hq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854" y="2689573"/>
              <a:ext cx="564455" cy="56445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E643BB6-E7F0-4BC3-8EC2-2362335A5CCA}"/>
              </a:ext>
            </a:extLst>
          </p:cNvPr>
          <p:cNvGrpSpPr/>
          <p:nvPr/>
        </p:nvGrpSpPr>
        <p:grpSpPr>
          <a:xfrm>
            <a:off x="6935295" y="2514600"/>
            <a:ext cx="2453385" cy="2281094"/>
            <a:chOff x="6935295" y="2514600"/>
            <a:chExt cx="2453385" cy="22810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07BEFE-F86E-4FA1-BADB-4FD23C8FD623}"/>
                </a:ext>
              </a:extLst>
            </p:cNvPr>
            <p:cNvSpPr txBox="1"/>
            <p:nvPr/>
          </p:nvSpPr>
          <p:spPr>
            <a:xfrm>
              <a:off x="7201620" y="3570342"/>
              <a:ext cx="1656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DELIVERY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2CB60E-10A5-4044-8DB2-B25D65985772}"/>
                </a:ext>
              </a:extLst>
            </p:cNvPr>
            <p:cNvSpPr txBox="1"/>
            <p:nvPr/>
          </p:nvSpPr>
          <p:spPr>
            <a:xfrm>
              <a:off x="6935295" y="4026253"/>
              <a:ext cx="24533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Our work with clients has always been at the good reputation.  We ensure that the trust that they gave us never fails.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7671386" y="2514600"/>
              <a:ext cx="914400" cy="914400"/>
            </a:xfrm>
            <a:prstGeom prst="ellipse">
              <a:avLst/>
            </a:prstGeom>
            <a:solidFill>
              <a:srgbClr val="F8C9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hq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1414" y="2714628"/>
              <a:ext cx="514344" cy="51434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B1F807B-5794-41B6-B41A-21BE1C61EEB2}"/>
              </a:ext>
            </a:extLst>
          </p:cNvPr>
          <p:cNvGrpSpPr/>
          <p:nvPr/>
        </p:nvGrpSpPr>
        <p:grpSpPr>
          <a:xfrm>
            <a:off x="9394385" y="2514600"/>
            <a:ext cx="2453385" cy="2112988"/>
            <a:chOff x="9394385" y="2514600"/>
            <a:chExt cx="2453385" cy="21129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687953-7F4B-4E6B-B1E3-F8257A400C4C}"/>
                </a:ext>
              </a:extLst>
            </p:cNvPr>
            <p:cNvSpPr txBox="1"/>
            <p:nvPr/>
          </p:nvSpPr>
          <p:spPr>
            <a:xfrm>
              <a:off x="9653248" y="3570342"/>
              <a:ext cx="1656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SHOPPING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2CB60E-10A5-4044-8DB2-B25D65985772}"/>
                </a:ext>
              </a:extLst>
            </p:cNvPr>
            <p:cNvSpPr txBox="1"/>
            <p:nvPr/>
          </p:nvSpPr>
          <p:spPr>
            <a:xfrm>
              <a:off x="9394385" y="4027424"/>
              <a:ext cx="245338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Our work with clients has always been at the smooth operation of a shopping center.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9994891" y="2514600"/>
              <a:ext cx="914400" cy="914400"/>
            </a:xfrm>
            <a:prstGeom prst="ellipse">
              <a:avLst/>
            </a:prstGeom>
            <a:solidFill>
              <a:srgbClr val="F8C9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hq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2899" y="2712608"/>
              <a:ext cx="518385" cy="518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275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3"/>
    </mc:Choice>
    <mc:Fallback xmlns="">
      <p:transition spd="slow" advTm="6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B6A63-6839-466F-A604-807C0547A7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/>
          <a:stretch/>
        </p:blipFill>
        <p:spPr>
          <a:xfrm>
            <a:off x="0" y="0"/>
            <a:ext cx="12191999" cy="700487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7632" y="5556935"/>
            <a:ext cx="12174367" cy="1447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" y="0"/>
            <a:ext cx="12191999" cy="5547536"/>
          </a:xfrm>
          <a:prstGeom prst="rect">
            <a:avLst/>
          </a:prstGeom>
          <a:gradFill>
            <a:gsLst>
              <a:gs pos="0">
                <a:srgbClr val="FF0000">
                  <a:alpha val="76000"/>
                </a:srgbClr>
              </a:gs>
              <a:gs pos="100000">
                <a:srgbClr val="C00000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C14050-DB74-446A-BAB6-5FA81CF26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97" y="2224235"/>
            <a:ext cx="4790038" cy="479003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753F895-AFE0-462F-9BC8-371487B879F1}"/>
              </a:ext>
            </a:extLst>
          </p:cNvPr>
          <p:cNvGrpSpPr/>
          <p:nvPr/>
        </p:nvGrpSpPr>
        <p:grpSpPr>
          <a:xfrm>
            <a:off x="3334421" y="204012"/>
            <a:ext cx="5757409" cy="1115523"/>
            <a:chOff x="3334421" y="204012"/>
            <a:chExt cx="5757409" cy="111552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2FF56D-470C-4D3D-9067-31FF4BFDDFDD}"/>
                </a:ext>
              </a:extLst>
            </p:cNvPr>
            <p:cNvSpPr txBox="1"/>
            <p:nvPr/>
          </p:nvSpPr>
          <p:spPr>
            <a:xfrm>
              <a:off x="3334421" y="204012"/>
              <a:ext cx="57574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Our logisticians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11FB28-4D50-4167-B173-4F0AB402C794}"/>
                </a:ext>
              </a:extLst>
            </p:cNvPr>
            <p:cNvSpPr txBox="1"/>
            <p:nvPr/>
          </p:nvSpPr>
          <p:spPr>
            <a:xfrm>
              <a:off x="4162468" y="912810"/>
              <a:ext cx="3867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Great company!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653517" y="1319535"/>
              <a:ext cx="805936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D546CD-A250-48DD-8ADE-240AAC3E25C4}"/>
              </a:ext>
            </a:extLst>
          </p:cNvPr>
          <p:cNvGrpSpPr/>
          <p:nvPr/>
        </p:nvGrpSpPr>
        <p:grpSpPr>
          <a:xfrm>
            <a:off x="406289" y="1929246"/>
            <a:ext cx="4163155" cy="1119422"/>
            <a:chOff x="406289" y="1929246"/>
            <a:chExt cx="4163155" cy="111942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F9A5CC-1887-42A1-8468-5AF22F0258E5}"/>
                </a:ext>
              </a:extLst>
            </p:cNvPr>
            <p:cNvSpPr txBox="1"/>
            <p:nvPr/>
          </p:nvSpPr>
          <p:spPr>
            <a:xfrm>
              <a:off x="1572600" y="1983429"/>
              <a:ext cx="18760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Searching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6289" y="2402337"/>
              <a:ext cx="3042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Go beyond analyzation and coordinate organizations supply chain.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459469" y="2384691"/>
              <a:ext cx="1989230" cy="0"/>
            </a:xfrm>
            <a:prstGeom prst="line">
              <a:avLst/>
            </a:prstGeom>
            <a:ln w="44450">
              <a:solidFill>
                <a:srgbClr val="DD00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3655044" y="1929246"/>
              <a:ext cx="914400" cy="914400"/>
            </a:xfrm>
            <a:prstGeom prst="ellipse">
              <a:avLst/>
            </a:prstGeom>
            <a:solidFill>
              <a:schemeClr val="bg1"/>
            </a:solidFill>
            <a:ln w="85725">
              <a:solidFill>
                <a:srgbClr val="D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454" y="2191550"/>
              <a:ext cx="414324" cy="41432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24A2C1-CB8B-4DD6-90F9-47710A43AC1C}"/>
              </a:ext>
            </a:extLst>
          </p:cNvPr>
          <p:cNvGrpSpPr/>
          <p:nvPr/>
        </p:nvGrpSpPr>
        <p:grpSpPr>
          <a:xfrm>
            <a:off x="7650587" y="1983429"/>
            <a:ext cx="4093260" cy="1093082"/>
            <a:chOff x="7650587" y="1983429"/>
            <a:chExt cx="4093260" cy="109308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60AD54-162B-44B3-A52B-87A80B7997CC}"/>
                </a:ext>
              </a:extLst>
            </p:cNvPr>
            <p:cNvSpPr txBox="1"/>
            <p:nvPr/>
          </p:nvSpPr>
          <p:spPr>
            <a:xfrm>
              <a:off x="8701437" y="1999920"/>
              <a:ext cx="11110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Saving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01437" y="2430180"/>
              <a:ext cx="3042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Create savings by using the space between the sleeves for product increasing payload up to 10%.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8701437" y="2431050"/>
              <a:ext cx="1989230" cy="0"/>
            </a:xfrm>
            <a:prstGeom prst="line">
              <a:avLst/>
            </a:prstGeom>
            <a:ln w="44450">
              <a:solidFill>
                <a:srgbClr val="DD00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7650587" y="1983429"/>
              <a:ext cx="914400" cy="914400"/>
            </a:xfrm>
            <a:prstGeom prst="ellipse">
              <a:avLst/>
            </a:prstGeom>
            <a:solidFill>
              <a:schemeClr val="bg1"/>
            </a:solidFill>
            <a:ln w="85725">
              <a:solidFill>
                <a:srgbClr val="D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84156" y="2136009"/>
              <a:ext cx="609162" cy="60916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F1DE11-EDA4-46AB-B3E5-F8EA9C1D76A4}"/>
              </a:ext>
            </a:extLst>
          </p:cNvPr>
          <p:cNvGrpSpPr/>
          <p:nvPr/>
        </p:nvGrpSpPr>
        <p:grpSpPr>
          <a:xfrm>
            <a:off x="7661725" y="3812978"/>
            <a:ext cx="4082122" cy="1078197"/>
            <a:chOff x="7661725" y="3812978"/>
            <a:chExt cx="4082122" cy="10781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C5E33D-7869-41D6-9723-E42C14894137}"/>
                </a:ext>
              </a:extLst>
            </p:cNvPr>
            <p:cNvSpPr txBox="1"/>
            <p:nvPr/>
          </p:nvSpPr>
          <p:spPr>
            <a:xfrm>
              <a:off x="8701437" y="3815885"/>
              <a:ext cx="9656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Social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701437" y="4244844"/>
              <a:ext cx="3042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Management information and other resources including energy and people.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701437" y="4233922"/>
              <a:ext cx="1989230" cy="0"/>
            </a:xfrm>
            <a:prstGeom prst="line">
              <a:avLst/>
            </a:prstGeom>
            <a:ln w="44450">
              <a:solidFill>
                <a:srgbClr val="DD00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61725" y="3812978"/>
              <a:ext cx="914400" cy="914400"/>
            </a:xfrm>
            <a:prstGeom prst="ellipse">
              <a:avLst/>
            </a:prstGeom>
            <a:solidFill>
              <a:schemeClr val="bg1"/>
            </a:solidFill>
            <a:ln w="85725">
              <a:solidFill>
                <a:srgbClr val="D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394" y="3968720"/>
              <a:ext cx="508905" cy="50890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58A5D9-48FE-4BBA-BA89-BD0EF2494B3E}"/>
              </a:ext>
            </a:extLst>
          </p:cNvPr>
          <p:cNvGrpSpPr/>
          <p:nvPr/>
        </p:nvGrpSpPr>
        <p:grpSpPr>
          <a:xfrm>
            <a:off x="406289" y="3736870"/>
            <a:ext cx="4163155" cy="1174218"/>
            <a:chOff x="406289" y="3736870"/>
            <a:chExt cx="4163155" cy="117421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235F94-4E0F-491A-903C-509A1E8308F2}"/>
                </a:ext>
              </a:extLst>
            </p:cNvPr>
            <p:cNvSpPr txBox="1"/>
            <p:nvPr/>
          </p:nvSpPr>
          <p:spPr>
            <a:xfrm>
              <a:off x="1345677" y="3845850"/>
              <a:ext cx="21030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Secure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6289" y="4264757"/>
              <a:ext cx="3042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Go beyond logistic</a:t>
              </a:r>
            </a:p>
            <a:p>
              <a:pPr algn="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make the world go round and secure  business.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459469" y="4245960"/>
              <a:ext cx="1989230" cy="0"/>
            </a:xfrm>
            <a:prstGeom prst="line">
              <a:avLst/>
            </a:prstGeom>
            <a:ln w="44450">
              <a:solidFill>
                <a:srgbClr val="DD00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3655044" y="3736870"/>
              <a:ext cx="914400" cy="914400"/>
            </a:xfrm>
            <a:prstGeom prst="ellipse">
              <a:avLst/>
            </a:prstGeom>
            <a:solidFill>
              <a:schemeClr val="bg1"/>
            </a:solidFill>
            <a:ln w="85725">
              <a:solidFill>
                <a:srgbClr val="D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6905" y="3932902"/>
              <a:ext cx="499435" cy="4994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048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9"/>
    </mc:Choice>
    <mc:Fallback xmlns="">
      <p:transition spd="slow" advTm="7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D8F654-D51D-40B3-BCEF-905D6AA6A13A}"/>
              </a:ext>
            </a:extLst>
          </p:cNvPr>
          <p:cNvSpPr txBox="1"/>
          <p:nvPr/>
        </p:nvSpPr>
        <p:spPr>
          <a:xfrm>
            <a:off x="1266823" y="313253"/>
            <a:ext cx="9658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DD0005"/>
                </a:solidFill>
                <a:latin typeface="Century Gothic" panose="020B0502020202020204" pitchFamily="34" charset="0"/>
              </a:rPr>
              <a:t>People, Partnership, 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21017-2032-4EE6-86A1-9395AE63548D}"/>
              </a:ext>
            </a:extLst>
          </p:cNvPr>
          <p:cNvSpPr txBox="1"/>
          <p:nvPr/>
        </p:nvSpPr>
        <p:spPr>
          <a:xfrm>
            <a:off x="4943474" y="3901263"/>
            <a:ext cx="230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DD0005"/>
                </a:solidFill>
                <a:latin typeface="Century Gothic" panose="020B0502020202020204" pitchFamily="34" charset="0"/>
              </a:rPr>
              <a:t>JOHN BROWN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50057-754D-4150-B0A6-B1C278AF56DA}"/>
              </a:ext>
            </a:extLst>
          </p:cNvPr>
          <p:cNvSpPr txBox="1"/>
          <p:nvPr/>
        </p:nvSpPr>
        <p:spPr>
          <a:xfrm>
            <a:off x="4655133" y="4221143"/>
            <a:ext cx="2773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300" dirty="0">
                <a:solidFill>
                  <a:srgbClr val="DD0005"/>
                </a:solidFill>
                <a:latin typeface="Century Gothic" panose="020B0502020202020204" pitchFamily="34" charset="0"/>
              </a:rPr>
              <a:t>ST Logistics Expert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8ADDDB-95FE-4796-924A-3BCFE36CDF35}"/>
              </a:ext>
            </a:extLst>
          </p:cNvPr>
          <p:cNvSpPr txBox="1"/>
          <p:nvPr/>
        </p:nvSpPr>
        <p:spPr>
          <a:xfrm>
            <a:off x="1390639" y="4941137"/>
            <a:ext cx="9410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D0005"/>
                </a:solidFill>
                <a:latin typeface="Century Gothic" panose="020B0502020202020204" pitchFamily="34" charset="0"/>
              </a:rPr>
              <a:t>Hi Everyone, We Are Business</a:t>
            </a:r>
          </a:p>
          <a:p>
            <a:pPr algn="ctr"/>
            <a:r>
              <a:rPr lang="en-US" sz="1600" i="1" dirty="0">
                <a:solidFill>
                  <a:srgbClr val="DD0005"/>
                </a:solidFill>
                <a:latin typeface="Century Gothic" panose="020B0502020202020204" pitchFamily="34" charset="0"/>
              </a:rPr>
              <a:t>For Every Management, We Assemble A Team With Most Appropriate Experience And Expertise. No Matter The Challenge , We Focus On Delivering Practical And Enduring Results. And Equipping Our Clients To Grow And Lead. We Partner With Clients To Put Recommendations Into Practice.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D705E8-D43A-46DE-A56D-9D3D5F1F2177}"/>
              </a:ext>
            </a:extLst>
          </p:cNvPr>
          <p:cNvGrpSpPr/>
          <p:nvPr/>
        </p:nvGrpSpPr>
        <p:grpSpPr>
          <a:xfrm>
            <a:off x="4996676" y="1536625"/>
            <a:ext cx="2198645" cy="2198645"/>
            <a:chOff x="4527161" y="739744"/>
            <a:chExt cx="2926396" cy="29263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8C00242-2E4C-4155-AD9E-40BB720E47D1}"/>
                </a:ext>
              </a:extLst>
            </p:cNvPr>
            <p:cNvSpPr/>
            <p:nvPr/>
          </p:nvSpPr>
          <p:spPr>
            <a:xfrm>
              <a:off x="4527161" y="739744"/>
              <a:ext cx="2926395" cy="29263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018C2F-F0A2-4358-9F9B-67DD94379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31" r="16876" b="45049"/>
            <a:stretch>
              <a:fillRect/>
            </a:stretch>
          </p:blipFill>
          <p:spPr>
            <a:xfrm>
              <a:off x="4527161" y="1033982"/>
              <a:ext cx="2926396" cy="2632159"/>
            </a:xfrm>
            <a:custGeom>
              <a:avLst/>
              <a:gdLst>
                <a:gd name="connsiteX0" fmla="*/ 585808 w 2926396"/>
                <a:gd name="connsiteY0" fmla="*/ 0 h 2632159"/>
                <a:gd name="connsiteX1" fmla="*/ 2340589 w 2926396"/>
                <a:gd name="connsiteY1" fmla="*/ 0 h 2632159"/>
                <a:gd name="connsiteX2" fmla="*/ 2393928 w 2926396"/>
                <a:gd name="connsiteY2" fmla="*/ 39886 h 2632159"/>
                <a:gd name="connsiteX3" fmla="*/ 2926396 w 2926396"/>
                <a:gd name="connsiteY3" fmla="*/ 1168961 h 2632159"/>
                <a:gd name="connsiteX4" fmla="*/ 1463198 w 2926396"/>
                <a:gd name="connsiteY4" fmla="*/ 2632159 h 2632159"/>
                <a:gd name="connsiteX5" fmla="*/ 0 w 2926396"/>
                <a:gd name="connsiteY5" fmla="*/ 1168961 h 2632159"/>
                <a:gd name="connsiteX6" fmla="*/ 532469 w 2926396"/>
                <a:gd name="connsiteY6" fmla="*/ 39886 h 263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6396" h="2632159">
                  <a:moveTo>
                    <a:pt x="585808" y="0"/>
                  </a:moveTo>
                  <a:lnTo>
                    <a:pt x="2340589" y="0"/>
                  </a:lnTo>
                  <a:lnTo>
                    <a:pt x="2393928" y="39886"/>
                  </a:lnTo>
                  <a:cubicBezTo>
                    <a:pt x="2719120" y="308258"/>
                    <a:pt x="2926396" y="714404"/>
                    <a:pt x="2926396" y="1168961"/>
                  </a:cubicBezTo>
                  <a:cubicBezTo>
                    <a:pt x="2926396" y="1977063"/>
                    <a:pt x="2271300" y="2632159"/>
                    <a:pt x="1463198" y="2632159"/>
                  </a:cubicBezTo>
                  <a:cubicBezTo>
                    <a:pt x="655096" y="2632159"/>
                    <a:pt x="0" y="1977063"/>
                    <a:pt x="0" y="1168961"/>
                  </a:cubicBezTo>
                  <a:cubicBezTo>
                    <a:pt x="0" y="714404"/>
                    <a:pt x="207277" y="308258"/>
                    <a:pt x="532469" y="39886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34037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5"/>
    </mc:Choice>
    <mc:Fallback xmlns="">
      <p:transition spd="slow" advTm="7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962</Words>
  <Application>Microsoft Office PowerPoint</Application>
  <PresentationFormat>Widescreen</PresentationFormat>
  <Paragraphs>149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Century Gothic</vt:lpstr>
      <vt:lpstr>Calibri Light</vt:lpstr>
      <vt:lpstr>Aaargh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Presentation Point</dc:creator>
  <cp:lastModifiedBy>Kurt Dupont • PresentationPoint</cp:lastModifiedBy>
  <cp:revision>103</cp:revision>
  <dcterms:created xsi:type="dcterms:W3CDTF">2019-06-08T05:30:46Z</dcterms:created>
  <dcterms:modified xsi:type="dcterms:W3CDTF">2020-02-12T12:46:34Z</dcterms:modified>
  <cp:contentStatus/>
</cp:coreProperties>
</file>