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0"/>
  </p:notesMasterIdLst>
  <p:sldIdLst>
    <p:sldId id="280" r:id="rId2"/>
    <p:sldId id="256" r:id="rId3"/>
    <p:sldId id="257" r:id="rId4"/>
    <p:sldId id="273" r:id="rId5"/>
    <p:sldId id="259" r:id="rId6"/>
    <p:sldId id="260" r:id="rId7"/>
    <p:sldId id="274" r:id="rId8"/>
    <p:sldId id="275" r:id="rId9"/>
    <p:sldId id="276" r:id="rId10"/>
    <p:sldId id="277" r:id="rId11"/>
    <p:sldId id="278" r:id="rId12"/>
    <p:sldId id="279" r:id="rId13"/>
    <p:sldId id="267" r:id="rId14"/>
    <p:sldId id="268" r:id="rId15"/>
    <p:sldId id="281" r:id="rId16"/>
    <p:sldId id="285" r:id="rId17"/>
    <p:sldId id="282" r:id="rId18"/>
    <p:sldId id="287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Montserrat SemiBold" panose="00000700000000000000" pitchFamily="50" charset="0"/>
      <p:bold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BFE"/>
    <a:srgbClr val="FAFAFD"/>
    <a:srgbClr val="3F8DFA"/>
    <a:srgbClr val="74F5AB"/>
    <a:srgbClr val="666666"/>
    <a:srgbClr val="F2F2F2"/>
    <a:srgbClr val="ABEEFF"/>
    <a:srgbClr val="87A0FF"/>
    <a:srgbClr val="718C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36" autoAdjust="0"/>
    <p:restoredTop sz="94384" autoAdjust="0"/>
  </p:normalViewPr>
  <p:slideViewPr>
    <p:cSldViewPr snapToGrid="0">
      <p:cViewPr varScale="1">
        <p:scale>
          <a:sx n="70" d="100"/>
          <a:sy n="70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BE14F7A4-FD90-407C-8C23-F6A33986E3DA}"/>
    <pc:docChg chg="modSld">
      <pc:chgData name="Presentation Point" userId="f45ce91d846791e9" providerId="LiveId" clId="{BE14F7A4-FD90-407C-8C23-F6A33986E3DA}" dt="2019-07-12T16:27:58.543" v="2" actId="20577"/>
      <pc:docMkLst>
        <pc:docMk/>
      </pc:docMkLst>
      <pc:sldChg chg="modSp">
        <pc:chgData name="Presentation Point" userId="f45ce91d846791e9" providerId="LiveId" clId="{BE14F7A4-FD90-407C-8C23-F6A33986E3DA}" dt="2019-07-12T16:27:58.543" v="2" actId="20577"/>
        <pc:sldMkLst>
          <pc:docMk/>
          <pc:sldMk cId="1002810994" sldId="280"/>
        </pc:sldMkLst>
        <pc:spChg chg="mod">
          <ac:chgData name="Presentation Point" userId="f45ce91d846791e9" providerId="LiveId" clId="{BE14F7A4-FD90-407C-8C23-F6A33986E3DA}" dt="2019-07-12T16:27:58.543" v="2" actId="20577"/>
          <ac:spMkLst>
            <pc:docMk/>
            <pc:sldMk cId="1002810994" sldId="280"/>
            <ac:spMk id="13" creationId="{C139AD95-E9BB-4894-B322-A85993084CB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 SemiBold" panose="00000700000000000000" pitchFamily="2" charset="0"/>
              </a:defRPr>
            </a:lvl1pPr>
          </a:lstStyle>
          <a:p>
            <a:fld id="{5D1FE710-E0E4-4CD9-A9A1-5287C3D2F012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 SemiBold" panose="00000700000000000000" pitchFamily="2" charset="0"/>
              </a:defRPr>
            </a:lvl1pPr>
          </a:lstStyle>
          <a:p>
            <a:fld id="{BA060923-DF54-4927-B345-64445BBDC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7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 SemiBold" panose="000007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 SemiBold" panose="000007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 SemiBold" panose="000007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 SemiBold" panose="000007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 SemiBold" panose="000007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https://www.pexels.com/photo/adult-doctor-girl-healthcare-355934/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60923-DF54-4927-B345-64445BBDC76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https://pxhere.com/en/photo/1446759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60923-DF54-4927-B345-64445BBDC76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54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https://unsplash.com/photos/YGkEFQqgI94</a:t>
            </a:r>
          </a:p>
          <a:p>
            <a:r>
              <a:rPr lang="en-US" dirty="0"/>
              <a:t>https://www.pexels.com/photo/man-wearing-gray-collared-top-1323867/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60923-DF54-4927-B345-64445BBDC76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9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https://www.pexels.com/photo/adult-ambulance-care-clinic-263210/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60923-DF54-4927-B345-64445BBDC76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75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https://pxhere.com/en/photo/1446749</a:t>
            </a:r>
          </a:p>
          <a:p>
            <a:r>
              <a:rPr lang="en-US" dirty="0"/>
              <a:t>https://pxhere.com/en/photo/1446759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60923-DF54-4927-B345-64445BBDC76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1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74A3E-8E24-4AC6-B11A-E37319059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608EF8-579A-4B89-9270-72A256D3F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Montserrat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451C3-CD89-4EE3-9B6F-F5138483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26AE0-EACA-46DB-B35D-1DAD130C9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795E2-F491-4681-9EF8-0F312D1C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1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F833-D175-4CB1-A14D-AF7CA3064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FB3521-31DA-4D17-9792-BD0659195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Montserrat SemiBold" panose="00000700000000000000" pitchFamily="2" charset="0"/>
              </a:defRPr>
            </a:lvl1pPr>
            <a:lvl2pPr>
              <a:defRPr>
                <a:latin typeface="Montserrat SemiBold" panose="00000700000000000000" pitchFamily="2" charset="0"/>
              </a:defRPr>
            </a:lvl2pPr>
            <a:lvl3pPr>
              <a:defRPr>
                <a:latin typeface="Montserrat SemiBold" panose="00000700000000000000" pitchFamily="2" charset="0"/>
              </a:defRPr>
            </a:lvl3pPr>
            <a:lvl4pPr>
              <a:defRPr>
                <a:latin typeface="Montserrat SemiBold" panose="00000700000000000000" pitchFamily="2" charset="0"/>
              </a:defRPr>
            </a:lvl4pPr>
            <a:lvl5pPr>
              <a:defRPr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E94AF-D9F4-4AF4-B735-C6F57CB3C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1DF38-C391-4165-8F50-F0174209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B00C3-730B-4439-B0B7-648CF06C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0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42B920-2A87-4F6F-9CD1-7EAE00854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25EF3-707A-40A6-B51F-8078842F0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Montserrat SemiBold" panose="00000700000000000000" pitchFamily="2" charset="0"/>
              </a:defRPr>
            </a:lvl1pPr>
            <a:lvl2pPr>
              <a:defRPr>
                <a:latin typeface="Montserrat SemiBold" panose="00000700000000000000" pitchFamily="2" charset="0"/>
              </a:defRPr>
            </a:lvl2pPr>
            <a:lvl3pPr>
              <a:defRPr>
                <a:latin typeface="Montserrat SemiBold" panose="00000700000000000000" pitchFamily="2" charset="0"/>
              </a:defRPr>
            </a:lvl3pPr>
            <a:lvl4pPr>
              <a:defRPr>
                <a:latin typeface="Montserrat SemiBold" panose="00000700000000000000" pitchFamily="2" charset="0"/>
              </a:defRPr>
            </a:lvl4pPr>
            <a:lvl5pPr>
              <a:defRPr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4F961-C387-4AB5-A7C8-21075F62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2C308-EB54-4133-B104-A8F7F8080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FE0C6-B249-4E97-BB08-9FC8C408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6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8F3F-62B8-4F25-A0E3-B5DBFC610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29AD1-6D5F-4CE8-86AD-6F1F81865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  <a:lvl2pPr>
              <a:defRPr>
                <a:latin typeface="Montserrat SemiBold" panose="00000700000000000000" pitchFamily="2" charset="0"/>
              </a:defRPr>
            </a:lvl2pPr>
            <a:lvl3pPr>
              <a:defRPr>
                <a:latin typeface="Montserrat SemiBold" panose="00000700000000000000" pitchFamily="2" charset="0"/>
              </a:defRPr>
            </a:lvl3pPr>
            <a:lvl4pPr>
              <a:defRPr>
                <a:latin typeface="Montserrat SemiBold" panose="00000700000000000000" pitchFamily="2" charset="0"/>
              </a:defRPr>
            </a:lvl4pPr>
            <a:lvl5pPr>
              <a:defRPr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A450B-CDAA-475A-8578-5D80D5E87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5BECC-A7BB-4320-8C94-9722150C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6CDCF-A75D-492A-B2E7-ECA5FC930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78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011E-7C65-40D2-BB38-361206B0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18C0D-F2CA-4719-A98D-F19C7B630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ontserrat SemiBold" panose="000007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4E315-B4ED-43FD-96A0-30589CABB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8E14F-CAAB-477D-B6B8-0819E41A1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2ED7B-845B-4070-8397-10D2D3776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62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B4269-EC7B-4514-819D-F8E7F08B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4E0F4-FE33-415E-A15C-6B79B7C84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  <a:lvl2pPr>
              <a:defRPr>
                <a:latin typeface="Montserrat SemiBold" panose="00000700000000000000" pitchFamily="2" charset="0"/>
              </a:defRPr>
            </a:lvl2pPr>
            <a:lvl3pPr>
              <a:defRPr>
                <a:latin typeface="Montserrat SemiBold" panose="00000700000000000000" pitchFamily="2" charset="0"/>
              </a:defRPr>
            </a:lvl3pPr>
            <a:lvl4pPr>
              <a:defRPr>
                <a:latin typeface="Montserrat SemiBold" panose="00000700000000000000" pitchFamily="2" charset="0"/>
              </a:defRPr>
            </a:lvl4pPr>
            <a:lvl5pPr>
              <a:defRPr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EE0E9-8F67-42C3-BF9D-461C9994A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  <a:lvl2pPr>
              <a:defRPr>
                <a:latin typeface="Montserrat SemiBold" panose="00000700000000000000" pitchFamily="2" charset="0"/>
              </a:defRPr>
            </a:lvl2pPr>
            <a:lvl3pPr>
              <a:defRPr>
                <a:latin typeface="Montserrat SemiBold" panose="00000700000000000000" pitchFamily="2" charset="0"/>
              </a:defRPr>
            </a:lvl3pPr>
            <a:lvl4pPr>
              <a:defRPr>
                <a:latin typeface="Montserrat SemiBold" panose="00000700000000000000" pitchFamily="2" charset="0"/>
              </a:defRPr>
            </a:lvl4pPr>
            <a:lvl5pPr>
              <a:defRPr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150C9-CFE4-44F6-A51A-961BDDB5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3B8077-08A0-4187-A0B0-DBD77685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C4DAF-F8C3-4184-9152-3BFBF8BE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8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8392-88B7-4D7A-98DA-6389BAB5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93634-C7B6-447E-9E30-152A3670F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58DB4-DB8E-4786-B0E0-ADE2DAB3F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  <a:lvl2pPr>
              <a:defRPr>
                <a:latin typeface="Montserrat SemiBold" panose="00000700000000000000" pitchFamily="2" charset="0"/>
              </a:defRPr>
            </a:lvl2pPr>
            <a:lvl3pPr>
              <a:defRPr>
                <a:latin typeface="Montserrat SemiBold" panose="00000700000000000000" pitchFamily="2" charset="0"/>
              </a:defRPr>
            </a:lvl3pPr>
            <a:lvl4pPr>
              <a:defRPr>
                <a:latin typeface="Montserrat SemiBold" panose="00000700000000000000" pitchFamily="2" charset="0"/>
              </a:defRPr>
            </a:lvl4pPr>
            <a:lvl5pPr>
              <a:defRPr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64FC48-BA23-4DFB-8A43-A2FA56DF1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9191F-6A9D-4A58-AAE4-5B1DAA232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  <a:lvl2pPr>
              <a:defRPr>
                <a:latin typeface="Montserrat SemiBold" panose="00000700000000000000" pitchFamily="2" charset="0"/>
              </a:defRPr>
            </a:lvl2pPr>
            <a:lvl3pPr>
              <a:defRPr>
                <a:latin typeface="Montserrat SemiBold" panose="00000700000000000000" pitchFamily="2" charset="0"/>
              </a:defRPr>
            </a:lvl3pPr>
            <a:lvl4pPr>
              <a:defRPr>
                <a:latin typeface="Montserrat SemiBold" panose="00000700000000000000" pitchFamily="2" charset="0"/>
              </a:defRPr>
            </a:lvl4pPr>
            <a:lvl5pPr>
              <a:defRPr>
                <a:latin typeface="Montserrat SemiBold" panose="000007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4E7D22-4952-4016-B082-2C291800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958E0-5EAE-4ADB-A555-77367986B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FF7AC-E63C-4941-A874-B8E9ABE6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5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7092-8C9A-4C72-A76A-CCC34A60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54DA9-29A0-4261-9A17-68B25D8E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29948-F6E0-4644-95D5-4752F585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700D5-216A-4E3A-9A00-5CBADD56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0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602C0-07C9-40B1-B620-85AB167CC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7D3F33-76A4-4645-989C-25673552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16584-E628-476F-9EA3-DDE5661EB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92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E6BEE-2669-418A-938A-AEE78B76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99CB-2906-457F-96A9-B6DACBAAA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ontserrat SemiBold" panose="00000700000000000000" pitchFamily="2" charset="0"/>
              </a:defRPr>
            </a:lvl1pPr>
            <a:lvl2pPr>
              <a:defRPr sz="2800">
                <a:latin typeface="Montserrat SemiBold" panose="00000700000000000000" pitchFamily="2" charset="0"/>
              </a:defRPr>
            </a:lvl2pPr>
            <a:lvl3pPr>
              <a:defRPr sz="2400">
                <a:latin typeface="Montserrat SemiBold" panose="00000700000000000000" pitchFamily="2" charset="0"/>
              </a:defRPr>
            </a:lvl3pPr>
            <a:lvl4pPr>
              <a:defRPr sz="2000">
                <a:latin typeface="Montserrat SemiBold" panose="00000700000000000000" pitchFamily="2" charset="0"/>
              </a:defRPr>
            </a:lvl4pPr>
            <a:lvl5pPr>
              <a:defRPr sz="2000">
                <a:latin typeface="Montserrat SemiBold" panose="000007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88E59-CA91-4341-9299-1FE967705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 SemiBold" panose="000007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C8296-619F-4EB2-A7DC-30198300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81EAC-964E-4355-B017-77A2CDB42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7D50D-A8A2-4EA1-86EA-F5FB2D9D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40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BFF80-6386-4C37-A9A0-AD8476F9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952D2-FCDB-407A-B137-A3066E33A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ontserrat SemiBold" panose="00000700000000000000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33276-E0FD-4E32-A165-5047324DC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 SemiBold" panose="000007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6E20D-08C6-4823-B5FF-073388FC1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7C4E1-322B-4E70-A27C-23456D21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B5137-2D35-4B7E-A42E-3E48DE65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8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BAED8-701E-454C-A1F0-0E80B4EB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F671A-CE51-41B1-B0CA-0D3F6973F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56C90-45C6-4166-A552-F47274EA32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fld id="{DC6AC3BA-CEE7-4688-B122-C3707F28ED43}" type="datetimeFigureOut">
              <a:rPr lang="en-US" smtClean="0"/>
              <a:pPr/>
              <a:t>7/12/2019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474D-2DA5-4011-98E9-020420EEB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BDB8B-1AB9-4048-9C77-977A6603E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fld id="{08166D84-A11D-4150-A9E7-060A1469C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8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SemiBold" panose="000007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SemiBold" panose="000007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SemiBold" panose="000007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SemiBold" panose="000007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SemiBold" panose="000007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FDD186-0F1D-42CE-B300-32A832608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5"/>
          <a:stretch/>
        </p:blipFill>
        <p:spPr>
          <a:xfrm>
            <a:off x="0" y="0"/>
            <a:ext cx="1231398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366E96-039B-4581-A888-02566B0E9778}"/>
              </a:ext>
            </a:extLst>
          </p:cNvPr>
          <p:cNvSpPr/>
          <p:nvPr/>
        </p:nvSpPr>
        <p:spPr>
          <a:xfrm>
            <a:off x="0" y="-1"/>
            <a:ext cx="12313982" cy="6858000"/>
          </a:xfrm>
          <a:prstGeom prst="rect">
            <a:avLst/>
          </a:prstGeom>
          <a:gradFill>
            <a:gsLst>
              <a:gs pos="0">
                <a:srgbClr val="40DBFF">
                  <a:alpha val="61000"/>
                </a:srgbClr>
              </a:gs>
              <a:gs pos="71000">
                <a:srgbClr val="00B0F0">
                  <a:alpha val="83000"/>
                </a:srgbClr>
              </a:gs>
              <a:gs pos="100000">
                <a:srgbClr val="3F8DFA">
                  <a:shade val="100000"/>
                  <a:satMod val="115000"/>
                  <a:alpha val="85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16F35433-7887-42DC-BF32-9AAECB563A46}"/>
              </a:ext>
            </a:extLst>
          </p:cNvPr>
          <p:cNvSpPr/>
          <p:nvPr/>
        </p:nvSpPr>
        <p:spPr>
          <a:xfrm rot="2700000">
            <a:off x="4702630" y="-1647372"/>
            <a:ext cx="3294743" cy="3294743"/>
          </a:xfrm>
          <a:prstGeom prst="frame">
            <a:avLst>
              <a:gd name="adj1" fmla="val 3249"/>
            </a:avLst>
          </a:prstGeom>
          <a:solidFill>
            <a:srgbClr val="FAFAF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9AAB94-1C00-4989-A454-B9387BD6BA66}"/>
              </a:ext>
            </a:extLst>
          </p:cNvPr>
          <p:cNvCxnSpPr>
            <a:cxnSpLocks/>
          </p:cNvCxnSpPr>
          <p:nvPr/>
        </p:nvCxnSpPr>
        <p:spPr>
          <a:xfrm flipH="1">
            <a:off x="4508960" y="-143468"/>
            <a:ext cx="4833705" cy="4530755"/>
          </a:xfrm>
          <a:prstGeom prst="line">
            <a:avLst/>
          </a:prstGeom>
          <a:ln w="19050">
            <a:solidFill>
              <a:srgbClr val="FAFAFD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A416AC-4773-4B18-8BB5-A2FE0EED2394}"/>
              </a:ext>
            </a:extLst>
          </p:cNvPr>
          <p:cNvCxnSpPr>
            <a:cxnSpLocks/>
          </p:cNvCxnSpPr>
          <p:nvPr/>
        </p:nvCxnSpPr>
        <p:spPr>
          <a:xfrm flipH="1" flipV="1">
            <a:off x="3599543" y="-1"/>
            <a:ext cx="2496457" cy="2540001"/>
          </a:xfrm>
          <a:prstGeom prst="line">
            <a:avLst/>
          </a:prstGeom>
          <a:ln w="12700">
            <a:solidFill>
              <a:srgbClr val="FAFAFD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79980B-A82B-428A-8B35-9FF749A542FF}"/>
              </a:ext>
            </a:extLst>
          </p:cNvPr>
          <p:cNvGrpSpPr/>
          <p:nvPr/>
        </p:nvGrpSpPr>
        <p:grpSpPr>
          <a:xfrm>
            <a:off x="1796528" y="2882695"/>
            <a:ext cx="8681420" cy="1260683"/>
            <a:chOff x="1796528" y="2882695"/>
            <a:chExt cx="7848272" cy="12606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39AD95-E9BB-4894-B322-A85993084CB0}"/>
                </a:ext>
              </a:extLst>
            </p:cNvPr>
            <p:cNvSpPr txBox="1"/>
            <p:nvPr/>
          </p:nvSpPr>
          <p:spPr>
            <a:xfrm>
              <a:off x="1796528" y="2882695"/>
              <a:ext cx="7848272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AB </a:t>
              </a:r>
              <a:r>
                <a:rPr lang="en-US" sz="6500">
                  <a:solidFill>
                    <a:srgbClr val="FAFAFD"/>
                  </a:solidFill>
                  <a:latin typeface="Montserrat SemiBold" panose="00000700000000000000" pitchFamily="2" charset="0"/>
                </a:rPr>
                <a:t>ASIA MEDICAL </a:t>
              </a:r>
              <a:endParaRPr lang="en-US" sz="6500" dirty="0">
                <a:solidFill>
                  <a:srgbClr val="FAFAFD"/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02F841-D697-465A-9241-C45A6C08C1E7}"/>
                </a:ext>
              </a:extLst>
            </p:cNvPr>
            <p:cNvSpPr txBox="1"/>
            <p:nvPr/>
          </p:nvSpPr>
          <p:spPr>
            <a:xfrm>
              <a:off x="3930575" y="3743268"/>
              <a:ext cx="44070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HEALTHCARE PRESENTATION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30B960-A34C-43B0-BE65-337E9EFB4569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62F759-13D5-4F90-8204-3D3668BF8A73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9819C6-5AFA-4839-9614-213173E4BAF1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503577-68B7-40C0-BBB8-0F6772468571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1FAA48-2C9F-4BA3-AB6A-1167580F3698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811FB6-0BFC-49B2-BA7A-22965E974BB0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6E363C-A117-49DE-B533-BEB15E06EE68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D41AF5-0A9E-4EA4-A1D1-D9BCA27335C8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3224CBA-F02B-4822-B1A0-B66F85A62AA9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52A097-260B-4777-80B1-6EED4CADF2AB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28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346">
        <p:fade/>
      </p:transition>
    </mc:Choice>
    <mc:Fallback xmlns="">
      <p:transition advTm="63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2DFD24-9D61-4B3A-930C-CE036DDBD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4" t="4297" r="23840" b="29641"/>
          <a:stretch/>
        </p:blipFill>
        <p:spPr>
          <a:xfrm>
            <a:off x="890955" y="2688580"/>
            <a:ext cx="2352224" cy="2542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CAACC-345D-4598-942A-5FF8E46E57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7" t="15702" r="15415" b="49598"/>
          <a:stretch/>
        </p:blipFill>
        <p:spPr>
          <a:xfrm>
            <a:off x="4439465" y="2040204"/>
            <a:ext cx="3311163" cy="3265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CF8CC-0677-4776-A0A6-AEB1C78F7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12011" r="45706" b="49962"/>
          <a:stretch/>
        </p:blipFill>
        <p:spPr>
          <a:xfrm flipH="1">
            <a:off x="8948821" y="2688581"/>
            <a:ext cx="2352224" cy="2542090"/>
          </a:xfrm>
          <a:prstGeom prst="rect">
            <a:avLst/>
          </a:prstGeom>
        </p:spPr>
      </p:pic>
      <p:sp>
        <p:nvSpPr>
          <p:cNvPr id="32" name="Frame 31">
            <a:extLst>
              <a:ext uri="{FF2B5EF4-FFF2-40B4-BE49-F238E27FC236}">
                <a16:creationId xmlns:a16="http://schemas.microsoft.com/office/drawing/2014/main" id="{BAB06429-000D-4625-80AB-A5323A91753E}"/>
              </a:ext>
            </a:extLst>
          </p:cNvPr>
          <p:cNvSpPr/>
          <p:nvPr/>
        </p:nvSpPr>
        <p:spPr>
          <a:xfrm>
            <a:off x="1103725" y="2872536"/>
            <a:ext cx="1926683" cy="2174178"/>
          </a:xfrm>
          <a:prstGeom prst="frame">
            <a:avLst>
              <a:gd name="adj1" fmla="val 4096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F8AEDC02-939C-46CC-8C4E-157387F83BF0}"/>
              </a:ext>
            </a:extLst>
          </p:cNvPr>
          <p:cNvSpPr/>
          <p:nvPr/>
        </p:nvSpPr>
        <p:spPr>
          <a:xfrm>
            <a:off x="9161592" y="2872536"/>
            <a:ext cx="1926683" cy="2174178"/>
          </a:xfrm>
          <a:prstGeom prst="frame">
            <a:avLst>
              <a:gd name="adj1" fmla="val 4096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id="{8E18EF67-EC29-47FD-A9C1-7765283B34B1}"/>
              </a:ext>
            </a:extLst>
          </p:cNvPr>
          <p:cNvSpPr/>
          <p:nvPr/>
        </p:nvSpPr>
        <p:spPr>
          <a:xfrm>
            <a:off x="4683070" y="2176796"/>
            <a:ext cx="2823952" cy="2972258"/>
          </a:xfrm>
          <a:prstGeom prst="frame">
            <a:avLst>
              <a:gd name="adj1" fmla="val 4096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335DF3D-3BB1-4DBE-A511-B54C3FE833F5}"/>
              </a:ext>
            </a:extLst>
          </p:cNvPr>
          <p:cNvSpPr/>
          <p:nvPr/>
        </p:nvSpPr>
        <p:spPr>
          <a:xfrm>
            <a:off x="-1" y="1673"/>
            <a:ext cx="12192000" cy="6854653"/>
          </a:xfrm>
          <a:custGeom>
            <a:avLst/>
            <a:gdLst>
              <a:gd name="connsiteX0" fmla="*/ 0 w 12192000"/>
              <a:gd name="connsiteY0" fmla="*/ 0 h 6854653"/>
              <a:gd name="connsiteX1" fmla="*/ 12192000 w 12192000"/>
              <a:gd name="connsiteY1" fmla="*/ 0 h 6854653"/>
              <a:gd name="connsiteX2" fmla="*/ 12192000 w 12192000"/>
              <a:gd name="connsiteY2" fmla="*/ 6854653 h 6854653"/>
              <a:gd name="connsiteX3" fmla="*/ 0 w 12192000"/>
              <a:gd name="connsiteY3" fmla="*/ 6854653 h 6854653"/>
              <a:gd name="connsiteX4" fmla="*/ 0 w 12192000"/>
              <a:gd name="connsiteY4" fmla="*/ 0 h 6854653"/>
              <a:gd name="connsiteX5" fmla="*/ 4437559 w 12192000"/>
              <a:gd name="connsiteY5" fmla="*/ 2038531 h 6854653"/>
              <a:gd name="connsiteX6" fmla="*/ 4437559 w 12192000"/>
              <a:gd name="connsiteY6" fmla="*/ 5292177 h 6854653"/>
              <a:gd name="connsiteX7" fmla="*/ 7750629 w 12192000"/>
              <a:gd name="connsiteY7" fmla="*/ 5292177 h 6854653"/>
              <a:gd name="connsiteX8" fmla="*/ 7750629 w 12192000"/>
              <a:gd name="connsiteY8" fmla="*/ 2038531 h 6854653"/>
              <a:gd name="connsiteX9" fmla="*/ 4437559 w 12192000"/>
              <a:gd name="connsiteY9" fmla="*/ 2038531 h 6854653"/>
              <a:gd name="connsiteX10" fmla="*/ 8946914 w 12192000"/>
              <a:gd name="connsiteY10" fmla="*/ 2686907 h 6854653"/>
              <a:gd name="connsiteX11" fmla="*/ 8946914 w 12192000"/>
              <a:gd name="connsiteY11" fmla="*/ 5303753 h 6854653"/>
              <a:gd name="connsiteX12" fmla="*/ 11297231 w 12192000"/>
              <a:gd name="connsiteY12" fmla="*/ 5303753 h 6854653"/>
              <a:gd name="connsiteX13" fmla="*/ 11297231 w 12192000"/>
              <a:gd name="connsiteY13" fmla="*/ 2686907 h 6854653"/>
              <a:gd name="connsiteX14" fmla="*/ 8946914 w 12192000"/>
              <a:gd name="connsiteY14" fmla="*/ 2686907 h 6854653"/>
              <a:gd name="connsiteX15" fmla="*/ 890955 w 12192000"/>
              <a:gd name="connsiteY15" fmla="*/ 2686907 h 6854653"/>
              <a:gd name="connsiteX16" fmla="*/ 890955 w 12192000"/>
              <a:gd name="connsiteY16" fmla="*/ 5242874 h 6854653"/>
              <a:gd name="connsiteX17" fmla="*/ 3241272 w 12192000"/>
              <a:gd name="connsiteY17" fmla="*/ 5242874 h 6854653"/>
              <a:gd name="connsiteX18" fmla="*/ 3241272 w 12192000"/>
              <a:gd name="connsiteY18" fmla="*/ 2686907 h 6854653"/>
              <a:gd name="connsiteX19" fmla="*/ 890955 w 12192000"/>
              <a:gd name="connsiteY19" fmla="*/ 2686907 h 6854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854653">
                <a:moveTo>
                  <a:pt x="0" y="0"/>
                </a:moveTo>
                <a:lnTo>
                  <a:pt x="12192000" y="0"/>
                </a:lnTo>
                <a:lnTo>
                  <a:pt x="12192000" y="6854653"/>
                </a:lnTo>
                <a:lnTo>
                  <a:pt x="0" y="6854653"/>
                </a:lnTo>
                <a:lnTo>
                  <a:pt x="0" y="0"/>
                </a:lnTo>
                <a:close/>
                <a:moveTo>
                  <a:pt x="4437559" y="2038531"/>
                </a:moveTo>
                <a:lnTo>
                  <a:pt x="4437559" y="5292177"/>
                </a:lnTo>
                <a:lnTo>
                  <a:pt x="7750629" y="5292177"/>
                </a:lnTo>
                <a:lnTo>
                  <a:pt x="7750629" y="2038531"/>
                </a:lnTo>
                <a:lnTo>
                  <a:pt x="4437559" y="2038531"/>
                </a:lnTo>
                <a:close/>
                <a:moveTo>
                  <a:pt x="8946914" y="2686907"/>
                </a:moveTo>
                <a:lnTo>
                  <a:pt x="8946914" y="5303753"/>
                </a:lnTo>
                <a:lnTo>
                  <a:pt x="11297231" y="5303753"/>
                </a:lnTo>
                <a:lnTo>
                  <a:pt x="11297231" y="2686907"/>
                </a:lnTo>
                <a:lnTo>
                  <a:pt x="8946914" y="2686907"/>
                </a:lnTo>
                <a:close/>
                <a:moveTo>
                  <a:pt x="890955" y="2686907"/>
                </a:moveTo>
                <a:lnTo>
                  <a:pt x="890955" y="5242874"/>
                </a:lnTo>
                <a:lnTo>
                  <a:pt x="3241272" y="5242874"/>
                </a:lnTo>
                <a:lnTo>
                  <a:pt x="3241272" y="2686907"/>
                </a:lnTo>
                <a:lnTo>
                  <a:pt x="890955" y="2686907"/>
                </a:lnTo>
                <a:close/>
              </a:path>
            </a:pathLst>
          </a:custGeom>
          <a:solidFill>
            <a:srgbClr val="FB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22A356-F1F4-4A60-BFE8-F1A91A9EA175}"/>
              </a:ext>
            </a:extLst>
          </p:cNvPr>
          <p:cNvSpPr txBox="1"/>
          <p:nvPr/>
        </p:nvSpPr>
        <p:spPr>
          <a:xfrm>
            <a:off x="3388992" y="356244"/>
            <a:ext cx="537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40DBFF"/>
                </a:solidFill>
                <a:latin typeface="Montserrat SemiBold" panose="00000700000000000000" pitchFamily="2" charset="0"/>
              </a:rPr>
              <a:t>OUR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2D9A6-7725-4849-8AA4-8430EB56B885}"/>
              </a:ext>
            </a:extLst>
          </p:cNvPr>
          <p:cNvSpPr txBox="1"/>
          <p:nvPr/>
        </p:nvSpPr>
        <p:spPr>
          <a:xfrm>
            <a:off x="516368" y="5293850"/>
            <a:ext cx="3076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40DBFF"/>
                </a:solidFill>
                <a:latin typeface="Montserrat SemiBold" panose="00000700000000000000" pitchFamily="2" charset="0"/>
              </a:rPr>
              <a:t>DR. ALADDIN B. SEAN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C1C23-5929-4318-AE8E-C46C8078C870}"/>
              </a:ext>
            </a:extLst>
          </p:cNvPr>
          <p:cNvSpPr txBox="1"/>
          <p:nvPr/>
        </p:nvSpPr>
        <p:spPr>
          <a:xfrm>
            <a:off x="5044296" y="5570849"/>
            <a:ext cx="2027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40DBFF"/>
                </a:solidFill>
                <a:latin typeface="Montserrat SemiBold" panose="00000700000000000000" pitchFamily="2" charset="0"/>
              </a:rPr>
              <a:t>DR. AYN A. HEZI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40035-7BCA-4A21-B8A6-20C7281E6B84}"/>
              </a:ext>
            </a:extLst>
          </p:cNvPr>
          <p:cNvSpPr txBox="1"/>
          <p:nvPr/>
        </p:nvSpPr>
        <p:spPr>
          <a:xfrm>
            <a:off x="8763000" y="5293850"/>
            <a:ext cx="2467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40DBFF"/>
                </a:solidFill>
                <a:latin typeface="Montserrat SemiBold" panose="00000700000000000000" pitchFamily="2" charset="0"/>
              </a:rPr>
              <a:t>DR. NITISHA M. YADAV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E89CD9-CB3D-4936-8A43-204ED19AD811}"/>
              </a:ext>
            </a:extLst>
          </p:cNvPr>
          <p:cNvGrpSpPr/>
          <p:nvPr/>
        </p:nvGrpSpPr>
        <p:grpSpPr>
          <a:xfrm>
            <a:off x="5346381" y="5894171"/>
            <a:ext cx="1409700" cy="305277"/>
            <a:chOff x="5390196" y="6048905"/>
            <a:chExt cx="1409700" cy="30527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07C8DF-8F72-474C-ADDA-9414FEAE4AFD}"/>
                </a:ext>
              </a:extLst>
            </p:cNvPr>
            <p:cNvSpPr/>
            <p:nvPr/>
          </p:nvSpPr>
          <p:spPr>
            <a:xfrm>
              <a:off x="5390196" y="6048905"/>
              <a:ext cx="1409700" cy="84539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E45E49-2614-46FE-BACC-564C41E52569}"/>
                </a:ext>
              </a:extLst>
            </p:cNvPr>
            <p:cNvSpPr/>
            <p:nvPr/>
          </p:nvSpPr>
          <p:spPr>
            <a:xfrm>
              <a:off x="5390196" y="6269643"/>
              <a:ext cx="1409700" cy="84539"/>
            </a:xfrm>
            <a:prstGeom prst="rect">
              <a:avLst/>
            </a:prstGeom>
            <a:solidFill>
              <a:srgbClr val="40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5EE749-6FAA-4034-ACB7-02E65D997787}"/>
              </a:ext>
            </a:extLst>
          </p:cNvPr>
          <p:cNvGrpSpPr/>
          <p:nvPr/>
        </p:nvGrpSpPr>
        <p:grpSpPr>
          <a:xfrm>
            <a:off x="1362217" y="5584725"/>
            <a:ext cx="1409700" cy="277525"/>
            <a:chOff x="5390196" y="6048905"/>
            <a:chExt cx="1409700" cy="3052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A24438-5FCB-4279-B89C-E0827B688687}"/>
                </a:ext>
              </a:extLst>
            </p:cNvPr>
            <p:cNvSpPr/>
            <p:nvPr/>
          </p:nvSpPr>
          <p:spPr>
            <a:xfrm>
              <a:off x="5390196" y="6048905"/>
              <a:ext cx="1409700" cy="84539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B4C07F-AADB-4597-ADF5-859839B6EDAD}"/>
                </a:ext>
              </a:extLst>
            </p:cNvPr>
            <p:cNvSpPr/>
            <p:nvPr/>
          </p:nvSpPr>
          <p:spPr>
            <a:xfrm>
              <a:off x="5390196" y="6269643"/>
              <a:ext cx="1409700" cy="84539"/>
            </a:xfrm>
            <a:prstGeom prst="rect">
              <a:avLst/>
            </a:prstGeom>
            <a:solidFill>
              <a:srgbClr val="40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E29F55-5EA4-4F4B-8E2C-2FD4AB4A19CE}"/>
              </a:ext>
            </a:extLst>
          </p:cNvPr>
          <p:cNvGrpSpPr/>
          <p:nvPr/>
        </p:nvGrpSpPr>
        <p:grpSpPr>
          <a:xfrm>
            <a:off x="9330546" y="5584725"/>
            <a:ext cx="1409700" cy="277525"/>
            <a:chOff x="5390196" y="6048905"/>
            <a:chExt cx="1409700" cy="3052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4FA455-DA79-414A-A1AB-EC166D010AF6}"/>
                </a:ext>
              </a:extLst>
            </p:cNvPr>
            <p:cNvSpPr/>
            <p:nvPr/>
          </p:nvSpPr>
          <p:spPr>
            <a:xfrm>
              <a:off x="5390196" y="6048905"/>
              <a:ext cx="1409700" cy="84539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DE9862C-8823-4BC6-BEFA-B7E9030CFF2D}"/>
                </a:ext>
              </a:extLst>
            </p:cNvPr>
            <p:cNvSpPr/>
            <p:nvPr/>
          </p:nvSpPr>
          <p:spPr>
            <a:xfrm>
              <a:off x="5390196" y="6269643"/>
              <a:ext cx="1409700" cy="84539"/>
            </a:xfrm>
            <a:prstGeom prst="rect">
              <a:avLst/>
            </a:prstGeom>
            <a:solidFill>
              <a:srgbClr val="40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952E81-4707-4074-9EB7-75FA8D014BE5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7F9B70-9E84-440C-96C9-4AD6AAE42347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A00A6E1-5979-4071-A719-63CEACFDDC93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BA9CD18-F714-43BC-92A8-5FDE525768DC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D949497-962B-4390-B291-CFA438D511CD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8154CE-D32D-4934-BCE6-E810D01D2983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BD42E01-87B2-4E2E-B525-84F6F2EFAD85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B7BFD37-EDEB-403C-B663-FEAB79981444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2F90107-811C-49C4-86E8-88F4E0EEC600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E2B74A-E50B-40EB-A9C1-AAC6CB97E033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12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664">
        <p:fade/>
      </p:transition>
    </mc:Choice>
    <mc:Fallback xmlns="">
      <p:transition advTm="66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FF9E6F6-B7FA-4493-B92B-D8099AC39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r="20598" b="4930"/>
          <a:stretch/>
        </p:blipFill>
        <p:spPr>
          <a:xfrm>
            <a:off x="55336" y="0"/>
            <a:ext cx="729615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BE8AA2-AECE-4940-B388-E88572C834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36228"/>
              <a:gd name="connsiteX1" fmla="*/ 12192000 w 12192000"/>
              <a:gd name="connsiteY1" fmla="*/ 0 h 6836228"/>
              <a:gd name="connsiteX2" fmla="*/ 12192000 w 12192000"/>
              <a:gd name="connsiteY2" fmla="*/ 6836228 h 6836228"/>
              <a:gd name="connsiteX3" fmla="*/ 0 w 12192000"/>
              <a:gd name="connsiteY3" fmla="*/ 6836228 h 6836228"/>
              <a:gd name="connsiteX4" fmla="*/ 0 w 12192000"/>
              <a:gd name="connsiteY4" fmla="*/ 0 h 6836228"/>
              <a:gd name="connsiteX5" fmla="*/ 261257 w 12192000"/>
              <a:gd name="connsiteY5" fmla="*/ 319314 h 6836228"/>
              <a:gd name="connsiteX6" fmla="*/ 261257 w 12192000"/>
              <a:gd name="connsiteY6" fmla="*/ 6516914 h 6836228"/>
              <a:gd name="connsiteX7" fmla="*/ 8011886 w 12192000"/>
              <a:gd name="connsiteY7" fmla="*/ 6516914 h 6836228"/>
              <a:gd name="connsiteX8" fmla="*/ 8011886 w 12192000"/>
              <a:gd name="connsiteY8" fmla="*/ 319314 h 6836228"/>
              <a:gd name="connsiteX9" fmla="*/ 261257 w 12192000"/>
              <a:gd name="connsiteY9" fmla="*/ 319314 h 683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36228">
                <a:moveTo>
                  <a:pt x="0" y="0"/>
                </a:moveTo>
                <a:lnTo>
                  <a:pt x="12192000" y="0"/>
                </a:lnTo>
                <a:lnTo>
                  <a:pt x="12192000" y="6836228"/>
                </a:lnTo>
                <a:lnTo>
                  <a:pt x="0" y="6836228"/>
                </a:lnTo>
                <a:lnTo>
                  <a:pt x="0" y="0"/>
                </a:lnTo>
                <a:close/>
                <a:moveTo>
                  <a:pt x="261257" y="319314"/>
                </a:moveTo>
                <a:lnTo>
                  <a:pt x="261257" y="6516914"/>
                </a:lnTo>
                <a:lnTo>
                  <a:pt x="8011886" y="6516914"/>
                </a:lnTo>
                <a:lnTo>
                  <a:pt x="8011886" y="319314"/>
                </a:lnTo>
                <a:lnTo>
                  <a:pt x="261257" y="319314"/>
                </a:lnTo>
                <a:close/>
              </a:path>
            </a:pathLst>
          </a:custGeom>
          <a:solidFill>
            <a:srgbClr val="FB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0F2A01-8BB2-4BC3-A400-F26771716688}"/>
              </a:ext>
            </a:extLst>
          </p:cNvPr>
          <p:cNvSpPr/>
          <p:nvPr/>
        </p:nvSpPr>
        <p:spPr>
          <a:xfrm>
            <a:off x="6972300" y="596900"/>
            <a:ext cx="4076700" cy="5448300"/>
          </a:xfrm>
          <a:prstGeom prst="rect">
            <a:avLst/>
          </a:prstGeom>
          <a:solidFill>
            <a:srgbClr val="40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9CBF57-B6C0-40B2-A8DC-535F6B1EA445}"/>
              </a:ext>
            </a:extLst>
          </p:cNvPr>
          <p:cNvSpPr txBox="1"/>
          <p:nvPr/>
        </p:nvSpPr>
        <p:spPr>
          <a:xfrm>
            <a:off x="7620000" y="1338490"/>
            <a:ext cx="2554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BFBFE"/>
                </a:solidFill>
                <a:latin typeface="Montserrat SemiBold" panose="00000700000000000000" pitchFamily="2" charset="0"/>
              </a:rPr>
              <a:t>THERAPY DOCTORS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33A77-A126-4F73-BB69-3B83CD32AA5D}"/>
              </a:ext>
            </a:extLst>
          </p:cNvPr>
          <p:cNvSpPr txBox="1"/>
          <p:nvPr/>
        </p:nvSpPr>
        <p:spPr>
          <a:xfrm>
            <a:off x="7601857" y="2951996"/>
            <a:ext cx="3196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THERAPY DOCTORS HELP PATIENTS MAKE DECISIONS AND CLARIFY PATIENTS FEELINGS IN ORDER TO SOLVE THEIR PROBLEMS.</a:t>
            </a: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24E4213F-FF6D-4122-BACA-5096E04C2118}"/>
              </a:ext>
            </a:extLst>
          </p:cNvPr>
          <p:cNvSpPr/>
          <p:nvPr/>
        </p:nvSpPr>
        <p:spPr>
          <a:xfrm>
            <a:off x="10063183" y="848116"/>
            <a:ext cx="490518" cy="539568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F2357-3787-4FC1-8494-2D8359489AF2}"/>
              </a:ext>
            </a:extLst>
          </p:cNvPr>
          <p:cNvSpPr/>
          <p:nvPr/>
        </p:nvSpPr>
        <p:spPr>
          <a:xfrm>
            <a:off x="10720388" y="848116"/>
            <a:ext cx="192881" cy="611590"/>
          </a:xfrm>
          <a:prstGeom prst="rect">
            <a:avLst/>
          </a:prstGeom>
          <a:solidFill>
            <a:srgbClr val="FB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CAFAA2-B6D0-4F3A-983F-DE22208F5B0A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EB23F02-CC8E-46BB-BBB2-E512261A23D9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B1E196-C681-409A-B719-1306AC57BED6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DC7416-E12F-410B-AFAB-FC1D13E0E2AC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43D706-D75B-4468-AE5C-CC7EF1AB8EC4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DB890-C69B-427F-8B22-0EF63EBEBABF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409E26-690F-415E-8323-497288F1443C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B6A9436-9B0D-4873-8D04-97EC9A596325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6F412C-19D9-4F40-B256-4F4E1D4EEEB0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4D4018F-9A3B-42E7-AF17-0A859606F118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33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749">
        <p:fade/>
      </p:transition>
    </mc:Choice>
    <mc:Fallback xmlns="">
      <p:transition advTm="6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0" grpId="1"/>
      <p:bldP spid="11" grpId="0"/>
      <p:bldP spid="11" grpId="1"/>
      <p:bldP spid="12" grpId="0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A39EC8A-0C37-47F3-AE78-CF161DAC66DE}"/>
              </a:ext>
            </a:extLst>
          </p:cNvPr>
          <p:cNvGrpSpPr/>
          <p:nvPr/>
        </p:nvGrpSpPr>
        <p:grpSpPr>
          <a:xfrm>
            <a:off x="859073" y="0"/>
            <a:ext cx="11291854" cy="6858000"/>
            <a:chOff x="859073" y="0"/>
            <a:chExt cx="11291854" cy="68580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031FD81-7D3C-4863-9F0F-79FC36702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19" t="-115" r="808" b="1"/>
            <a:stretch/>
          </p:blipFill>
          <p:spPr>
            <a:xfrm>
              <a:off x="859073" y="0"/>
              <a:ext cx="11291854" cy="685800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F30195-AE5B-45A7-858A-0804023E5BA6}"/>
                </a:ext>
              </a:extLst>
            </p:cNvPr>
            <p:cNvSpPr/>
            <p:nvPr/>
          </p:nvSpPr>
          <p:spPr>
            <a:xfrm>
              <a:off x="4495346" y="0"/>
              <a:ext cx="6279167" cy="6854652"/>
            </a:xfrm>
            <a:prstGeom prst="rect">
              <a:avLst/>
            </a:prstGeom>
            <a:gradFill flip="none" rotWithShape="1">
              <a:gsLst>
                <a:gs pos="0">
                  <a:srgbClr val="40DBFF">
                    <a:alpha val="8000"/>
                  </a:srgbClr>
                </a:gs>
                <a:gs pos="0">
                  <a:srgbClr val="00B0F0">
                    <a:alpha val="24000"/>
                  </a:srgbClr>
                </a:gs>
                <a:gs pos="100000">
                  <a:srgbClr val="3F8DFA">
                    <a:shade val="100000"/>
                    <a:satMod val="115000"/>
                    <a:alpha val="49000"/>
                  </a:srgbClr>
                </a:gs>
              </a:gsLst>
              <a:lin ang="9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28E836-1E0A-4DB3-BB5D-2729A54C6064}"/>
              </a:ext>
            </a:extLst>
          </p:cNvPr>
          <p:cNvSpPr/>
          <p:nvPr/>
        </p:nvSpPr>
        <p:spPr>
          <a:xfrm flipH="1">
            <a:off x="0" y="0"/>
            <a:ext cx="8801100" cy="6858000"/>
          </a:xfrm>
          <a:custGeom>
            <a:avLst/>
            <a:gdLst>
              <a:gd name="connsiteX0" fmla="*/ 8801100 w 8801100"/>
              <a:gd name="connsiteY0" fmla="*/ 0 h 6858000"/>
              <a:gd name="connsiteX1" fmla="*/ 0 w 8801100"/>
              <a:gd name="connsiteY1" fmla="*/ 0 h 6858000"/>
              <a:gd name="connsiteX2" fmla="*/ 3989070 w 8801100"/>
              <a:gd name="connsiteY2" fmla="*/ 6858000 h 6858000"/>
              <a:gd name="connsiteX3" fmla="*/ 8801100 w 8801100"/>
              <a:gd name="connsiteY3" fmla="*/ 6858000 h 6858000"/>
              <a:gd name="connsiteX4" fmla="*/ 8801100 w 88011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1100" h="6858000">
                <a:moveTo>
                  <a:pt x="8801100" y="0"/>
                </a:moveTo>
                <a:lnTo>
                  <a:pt x="0" y="0"/>
                </a:lnTo>
                <a:lnTo>
                  <a:pt x="3989070" y="6858000"/>
                </a:lnTo>
                <a:lnTo>
                  <a:pt x="8801100" y="6858000"/>
                </a:lnTo>
                <a:lnTo>
                  <a:pt x="8801100" y="0"/>
                </a:lnTo>
                <a:close/>
              </a:path>
            </a:pathLst>
          </a:custGeom>
          <a:solidFill>
            <a:srgbClr val="FB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FB569E1-D43F-4417-B2D2-BF222E37F1D3}"/>
              </a:ext>
            </a:extLst>
          </p:cNvPr>
          <p:cNvSpPr/>
          <p:nvPr/>
        </p:nvSpPr>
        <p:spPr>
          <a:xfrm>
            <a:off x="6543674" y="-3348"/>
            <a:ext cx="5657850" cy="6858000"/>
          </a:xfrm>
          <a:custGeom>
            <a:avLst/>
            <a:gdLst>
              <a:gd name="connsiteX0" fmla="*/ 3989070 w 5657850"/>
              <a:gd name="connsiteY0" fmla="*/ 0 h 6858000"/>
              <a:gd name="connsiteX1" fmla="*/ 5657850 w 5657850"/>
              <a:gd name="connsiteY1" fmla="*/ 0 h 6858000"/>
              <a:gd name="connsiteX2" fmla="*/ 5657850 w 5657850"/>
              <a:gd name="connsiteY2" fmla="*/ 6858000 h 6858000"/>
              <a:gd name="connsiteX3" fmla="*/ 0 w 5657850"/>
              <a:gd name="connsiteY3" fmla="*/ 6858000 h 6858000"/>
              <a:gd name="connsiteX4" fmla="*/ 3989070 w 565785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7850" h="6858000">
                <a:moveTo>
                  <a:pt x="3989070" y="0"/>
                </a:moveTo>
                <a:lnTo>
                  <a:pt x="5657850" y="0"/>
                </a:lnTo>
                <a:lnTo>
                  <a:pt x="5657850" y="6858000"/>
                </a:lnTo>
                <a:lnTo>
                  <a:pt x="0" y="6858000"/>
                </a:lnTo>
                <a:lnTo>
                  <a:pt x="3989070" y="0"/>
                </a:lnTo>
                <a:close/>
              </a:path>
            </a:pathLst>
          </a:custGeom>
          <a:solidFill>
            <a:srgbClr val="40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D127C97-80D8-473E-8A36-48143A65E98D}"/>
              </a:ext>
            </a:extLst>
          </p:cNvPr>
          <p:cNvSpPr/>
          <p:nvPr/>
        </p:nvSpPr>
        <p:spPr>
          <a:xfrm rot="6897413">
            <a:off x="8970058" y="4785106"/>
            <a:ext cx="3653633" cy="1441554"/>
          </a:xfrm>
          <a:custGeom>
            <a:avLst/>
            <a:gdLst>
              <a:gd name="connsiteX0" fmla="*/ 652980 w 3653633"/>
              <a:gd name="connsiteY0" fmla="*/ 1441554 h 1441554"/>
              <a:gd name="connsiteX1" fmla="*/ 652980 w 3653633"/>
              <a:gd name="connsiteY1" fmla="*/ 1435228 h 1441554"/>
              <a:gd name="connsiteX2" fmla="*/ 0 w 3653633"/>
              <a:gd name="connsiteY2" fmla="*/ 32152 h 1441554"/>
              <a:gd name="connsiteX3" fmla="*/ 69084 w 3653633"/>
              <a:gd name="connsiteY3" fmla="*/ 0 h 1441554"/>
              <a:gd name="connsiteX4" fmla="*/ 701565 w 3653633"/>
              <a:gd name="connsiteY4" fmla="*/ 1359029 h 1441554"/>
              <a:gd name="connsiteX5" fmla="*/ 3653633 w 3653633"/>
              <a:gd name="connsiteY5" fmla="*/ 1359029 h 1441554"/>
              <a:gd name="connsiteX6" fmla="*/ 3653633 w 3653633"/>
              <a:gd name="connsiteY6" fmla="*/ 1441554 h 144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633" h="1441554">
                <a:moveTo>
                  <a:pt x="652980" y="1441554"/>
                </a:moveTo>
                <a:lnTo>
                  <a:pt x="652980" y="1435228"/>
                </a:lnTo>
                <a:lnTo>
                  <a:pt x="0" y="32152"/>
                </a:lnTo>
                <a:lnTo>
                  <a:pt x="69084" y="0"/>
                </a:lnTo>
                <a:lnTo>
                  <a:pt x="701565" y="1359029"/>
                </a:lnTo>
                <a:lnTo>
                  <a:pt x="3653633" y="1359029"/>
                </a:lnTo>
                <a:lnTo>
                  <a:pt x="3653633" y="1441554"/>
                </a:lnTo>
                <a:close/>
              </a:path>
            </a:pathLst>
          </a:cu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FAE6BB-C37D-4C1B-822F-EE08884E5788}"/>
              </a:ext>
            </a:extLst>
          </p:cNvPr>
          <p:cNvGrpSpPr/>
          <p:nvPr/>
        </p:nvGrpSpPr>
        <p:grpSpPr>
          <a:xfrm>
            <a:off x="378619" y="5277044"/>
            <a:ext cx="3021805" cy="471965"/>
            <a:chOff x="5330664" y="5972705"/>
            <a:chExt cx="3021805" cy="47196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EF66E1E-EF80-44FB-B6C7-01722D131D09}"/>
                </a:ext>
              </a:extLst>
            </p:cNvPr>
            <p:cNvSpPr/>
            <p:nvPr/>
          </p:nvSpPr>
          <p:spPr>
            <a:xfrm>
              <a:off x="5330664" y="5972705"/>
              <a:ext cx="3021805" cy="84539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5489C9A-3F73-47C3-9165-51DC910D2656}"/>
                </a:ext>
              </a:extLst>
            </p:cNvPr>
            <p:cNvSpPr/>
            <p:nvPr/>
          </p:nvSpPr>
          <p:spPr>
            <a:xfrm>
              <a:off x="5364002" y="6360131"/>
              <a:ext cx="2251867" cy="84539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7886565-BD27-444D-9724-C1DD37C91EB9}"/>
              </a:ext>
            </a:extLst>
          </p:cNvPr>
          <p:cNvSpPr txBox="1"/>
          <p:nvPr/>
        </p:nvSpPr>
        <p:spPr>
          <a:xfrm>
            <a:off x="273502" y="466616"/>
            <a:ext cx="62538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0DBFF"/>
                </a:solidFill>
                <a:latin typeface="Montserrat SemiBold" panose="00000700000000000000" pitchFamily="2" charset="0"/>
              </a:rPr>
              <a:t>HEALTH CENTER </a:t>
            </a:r>
          </a:p>
          <a:p>
            <a:r>
              <a:rPr lang="en-US" sz="4400" b="1" dirty="0">
                <a:solidFill>
                  <a:srgbClr val="40DBFF"/>
                </a:solidFill>
                <a:latin typeface="Montserrat SemiBold" panose="00000700000000000000" pitchFamily="2" charset="0"/>
              </a:rPr>
              <a:t>SERVICES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081C7A-62AB-4849-8711-0ED8BEEACE09}"/>
              </a:ext>
            </a:extLst>
          </p:cNvPr>
          <p:cNvSpPr txBox="1"/>
          <p:nvPr/>
        </p:nvSpPr>
        <p:spPr>
          <a:xfrm>
            <a:off x="273501" y="2268249"/>
            <a:ext cx="442912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PROVIDES HEALTH SERVICES CONSISTS OF</a:t>
            </a:r>
          </a:p>
          <a:p>
            <a:endParaRPr lang="en-US" sz="11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DERMATOHHOLOGY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UROLOGY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PSYCHIATRY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CARDIOLOGY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NEPHROLOGY</a:t>
            </a:r>
          </a:p>
        </p:txBody>
      </p:sp>
      <p:sp>
        <p:nvSpPr>
          <p:cNvPr id="42" name="Plus Sign 41">
            <a:extLst>
              <a:ext uri="{FF2B5EF4-FFF2-40B4-BE49-F238E27FC236}">
                <a16:creationId xmlns:a16="http://schemas.microsoft.com/office/drawing/2014/main" id="{27DAE4AD-7396-47D0-9AAB-716D495F654F}"/>
              </a:ext>
            </a:extLst>
          </p:cNvPr>
          <p:cNvSpPr/>
          <p:nvPr/>
        </p:nvSpPr>
        <p:spPr>
          <a:xfrm>
            <a:off x="10632622" y="4469044"/>
            <a:ext cx="808000" cy="808000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9220D37-18E3-4C87-AF85-4E90BF59A2CE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C8D3FA-D259-493A-AEB6-719AF521E5B2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B0DE184-8090-435C-BE3F-7E704B50514E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0A011F3-80F8-4960-870D-8AA5D331E9D7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53DFE7A-E85E-4574-B8F0-DE1D288237FE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03DB619-AAF0-482B-BC42-16DFDF5C2BA2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4109E4A-7EE0-4679-B6D9-8DC060D70F00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FD0799-8932-412C-B61B-586ACFD42C27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C3A6C6E-0387-4124-8542-B7373A63C324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CA6878-79F1-4625-BF19-0CA3F7DC17BA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1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928">
        <p:fade/>
      </p:transition>
    </mc:Choice>
    <mc:Fallback xmlns="">
      <p:transition advTm="7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5" grpId="0" animBg="1"/>
      <p:bldP spid="36" grpId="0" animBg="1"/>
      <p:bldP spid="40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3C34B8-3C5E-4C58-8B2F-E34B97E74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r="51288" b="14546"/>
          <a:stretch/>
        </p:blipFill>
        <p:spPr>
          <a:xfrm>
            <a:off x="7200901" y="1"/>
            <a:ext cx="4991100" cy="68546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5C8BB7-A97B-477D-9C36-BE2ECE46E0BC}"/>
              </a:ext>
            </a:extLst>
          </p:cNvPr>
          <p:cNvSpPr/>
          <p:nvPr/>
        </p:nvSpPr>
        <p:spPr>
          <a:xfrm>
            <a:off x="7200901" y="-2"/>
            <a:ext cx="4991100" cy="6854652"/>
          </a:xfrm>
          <a:prstGeom prst="rect">
            <a:avLst/>
          </a:prstGeom>
          <a:gradFill flip="none" rotWithShape="1">
            <a:gsLst>
              <a:gs pos="0">
                <a:srgbClr val="40DBFF">
                  <a:alpha val="8000"/>
                </a:srgbClr>
              </a:gs>
              <a:gs pos="0">
                <a:srgbClr val="00B0F0">
                  <a:alpha val="24000"/>
                </a:srgbClr>
              </a:gs>
              <a:gs pos="100000">
                <a:srgbClr val="3F8DFA">
                  <a:shade val="100000"/>
                  <a:satMod val="115000"/>
                  <a:alpha val="49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2A981-2D50-4DB3-8A16-C7C642329D9C}"/>
              </a:ext>
            </a:extLst>
          </p:cNvPr>
          <p:cNvSpPr/>
          <p:nvPr/>
        </p:nvSpPr>
        <p:spPr>
          <a:xfrm>
            <a:off x="-104209" y="0"/>
            <a:ext cx="7400359" cy="6854653"/>
          </a:xfrm>
          <a:prstGeom prst="rect">
            <a:avLst/>
          </a:prstGeom>
          <a:solidFill>
            <a:srgbClr val="FB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F556D-9BC5-415A-9207-241E3334F6C0}"/>
              </a:ext>
            </a:extLst>
          </p:cNvPr>
          <p:cNvSpPr txBox="1"/>
          <p:nvPr/>
        </p:nvSpPr>
        <p:spPr>
          <a:xfrm>
            <a:off x="3111500" y="4268780"/>
            <a:ext cx="3289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SYSTEMATIC REVIEW AND METHODS FOR CLINICAL RESEARCH, META ANALYSIS / SYSTEMATIC REVIEW.</a:t>
            </a: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178CD9D8-4A58-4934-9BDF-71B7071FE187}"/>
              </a:ext>
            </a:extLst>
          </p:cNvPr>
          <p:cNvSpPr/>
          <p:nvPr/>
        </p:nvSpPr>
        <p:spPr>
          <a:xfrm>
            <a:off x="3825422" y="138344"/>
            <a:ext cx="808000" cy="808000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A3362A-56EA-4A62-AAFB-698CE08CBA1E}"/>
              </a:ext>
            </a:extLst>
          </p:cNvPr>
          <p:cNvGrpSpPr/>
          <p:nvPr/>
        </p:nvGrpSpPr>
        <p:grpSpPr>
          <a:xfrm>
            <a:off x="463280" y="455069"/>
            <a:ext cx="3232420" cy="3238477"/>
            <a:chOff x="463280" y="455069"/>
            <a:chExt cx="3232420" cy="32384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E79A2B-8F99-4C2B-8715-CB7803C39671}"/>
                </a:ext>
              </a:extLst>
            </p:cNvPr>
            <p:cNvSpPr txBox="1"/>
            <p:nvPr/>
          </p:nvSpPr>
          <p:spPr>
            <a:xfrm>
              <a:off x="769620" y="2271754"/>
              <a:ext cx="27373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spc="-150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MEDICAL METHODOLOGY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116070-0A0A-410D-91D0-D1C17E8234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5386" y="1912261"/>
              <a:ext cx="592825" cy="0"/>
            </a:xfrm>
            <a:prstGeom prst="line">
              <a:avLst/>
            </a:prstGeom>
            <a:ln w="38100">
              <a:solidFill>
                <a:srgbClr val="3F8D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F15739D9-72D8-49FB-A70E-475F971E1561}"/>
                </a:ext>
              </a:extLst>
            </p:cNvPr>
            <p:cNvSpPr/>
            <p:nvPr/>
          </p:nvSpPr>
          <p:spPr>
            <a:xfrm>
              <a:off x="463280" y="455069"/>
              <a:ext cx="3232420" cy="3238477"/>
            </a:xfrm>
            <a:prstGeom prst="frame">
              <a:avLst>
                <a:gd name="adj1" fmla="val 3155"/>
              </a:avLst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B461FE-22D7-4B32-B589-AFEBD8012AA1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60481E-1981-4596-B4A4-72D9D3B75C9D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4888343-646A-4F8E-A7A7-6B63CEA6BE2B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738E14-507E-474A-8745-303959C647A7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47F3C5D-14A7-426C-BD87-CA25B7BB413F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E7CEF8-5BFB-4770-9ED8-D7D06FCCE92B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B898DC7-C129-4D0B-A118-EB2123C2A48F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3F91E8F-BC7D-437E-800A-2651885559B5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92BB9F-EECF-4F0A-BA51-38E326813746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C57F41-92EB-4B4F-B2A5-CFE57055ECF2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45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929">
        <p:fade/>
      </p:transition>
    </mc:Choice>
    <mc:Fallback xmlns="">
      <p:transition advTm="5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DCCF270-6B1D-4EDB-A30C-36E2B4C7B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5" t="1369" r="18494" b="22800"/>
          <a:stretch/>
        </p:blipFill>
        <p:spPr>
          <a:xfrm>
            <a:off x="1571386" y="459222"/>
            <a:ext cx="3728855" cy="5044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8EF8E7-82DA-41F4-B40B-C5ADD9EE01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3" t="16730" r="17152" b="42291"/>
          <a:stretch/>
        </p:blipFill>
        <p:spPr>
          <a:xfrm>
            <a:off x="6969471" y="459223"/>
            <a:ext cx="3728855" cy="5044201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53049F-0253-4F47-A343-BA49D4D120F0}"/>
              </a:ext>
            </a:extLst>
          </p:cNvPr>
          <p:cNvSpPr/>
          <p:nvPr/>
        </p:nvSpPr>
        <p:spPr>
          <a:xfrm>
            <a:off x="6212875" y="0"/>
            <a:ext cx="5976553" cy="6858000"/>
          </a:xfrm>
          <a:custGeom>
            <a:avLst/>
            <a:gdLst>
              <a:gd name="connsiteX0" fmla="*/ 0 w 5976553"/>
              <a:gd name="connsiteY0" fmla="*/ 0 h 6858000"/>
              <a:gd name="connsiteX1" fmla="*/ 5976553 w 5976553"/>
              <a:gd name="connsiteY1" fmla="*/ 0 h 6858000"/>
              <a:gd name="connsiteX2" fmla="*/ 5976553 w 5976553"/>
              <a:gd name="connsiteY2" fmla="*/ 6858000 h 6858000"/>
              <a:gd name="connsiteX3" fmla="*/ 0 w 5976553"/>
              <a:gd name="connsiteY3" fmla="*/ 6858000 h 6858000"/>
              <a:gd name="connsiteX4" fmla="*/ 0 w 5976553"/>
              <a:gd name="connsiteY4" fmla="*/ 0 h 6858000"/>
              <a:gd name="connsiteX5" fmla="*/ 808857 w 5976553"/>
              <a:gd name="connsiteY5" fmla="*/ 506101 h 6858000"/>
              <a:gd name="connsiteX6" fmla="*/ 808857 w 5976553"/>
              <a:gd name="connsiteY6" fmla="*/ 5429248 h 6858000"/>
              <a:gd name="connsiteX7" fmla="*/ 4411583 w 5976553"/>
              <a:gd name="connsiteY7" fmla="*/ 5429248 h 6858000"/>
              <a:gd name="connsiteX8" fmla="*/ 4411583 w 5976553"/>
              <a:gd name="connsiteY8" fmla="*/ 506101 h 6858000"/>
              <a:gd name="connsiteX9" fmla="*/ 808857 w 5976553"/>
              <a:gd name="connsiteY9" fmla="*/ 5061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76553" h="6858000">
                <a:moveTo>
                  <a:pt x="0" y="0"/>
                </a:moveTo>
                <a:lnTo>
                  <a:pt x="5976553" y="0"/>
                </a:lnTo>
                <a:lnTo>
                  <a:pt x="5976553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808857" y="506101"/>
                </a:moveTo>
                <a:lnTo>
                  <a:pt x="808857" y="5429248"/>
                </a:lnTo>
                <a:lnTo>
                  <a:pt x="4411583" y="5429248"/>
                </a:lnTo>
                <a:lnTo>
                  <a:pt x="4411583" y="506101"/>
                </a:lnTo>
                <a:lnTo>
                  <a:pt x="808857" y="506101"/>
                </a:lnTo>
                <a:close/>
              </a:path>
            </a:pathLst>
          </a:custGeom>
          <a:solidFill>
            <a:srgbClr val="AB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C6619D-77BF-4899-9EA9-0CD8B14B2BA5}"/>
              </a:ext>
            </a:extLst>
          </p:cNvPr>
          <p:cNvSpPr/>
          <p:nvPr/>
        </p:nvSpPr>
        <p:spPr>
          <a:xfrm>
            <a:off x="1" y="-1"/>
            <a:ext cx="6193839" cy="6858000"/>
          </a:xfrm>
          <a:custGeom>
            <a:avLst/>
            <a:gdLst>
              <a:gd name="connsiteX0" fmla="*/ 1564970 w 6193839"/>
              <a:gd name="connsiteY0" fmla="*/ 506101 h 6858000"/>
              <a:gd name="connsiteX1" fmla="*/ 1564970 w 6193839"/>
              <a:gd name="connsiteY1" fmla="*/ 5429248 h 6858000"/>
              <a:gd name="connsiteX2" fmla="*/ 5167695 w 6193839"/>
              <a:gd name="connsiteY2" fmla="*/ 5429248 h 6858000"/>
              <a:gd name="connsiteX3" fmla="*/ 5167695 w 6193839"/>
              <a:gd name="connsiteY3" fmla="*/ 506101 h 6858000"/>
              <a:gd name="connsiteX4" fmla="*/ 0 w 6193839"/>
              <a:gd name="connsiteY4" fmla="*/ 0 h 6858000"/>
              <a:gd name="connsiteX5" fmla="*/ 5544693 w 6193839"/>
              <a:gd name="connsiteY5" fmla="*/ 0 h 6858000"/>
              <a:gd name="connsiteX6" fmla="*/ 5976552 w 6193839"/>
              <a:gd name="connsiteY6" fmla="*/ 0 h 6858000"/>
              <a:gd name="connsiteX7" fmla="*/ 6193839 w 6193839"/>
              <a:gd name="connsiteY7" fmla="*/ 0 h 6858000"/>
              <a:gd name="connsiteX8" fmla="*/ 6193839 w 6193839"/>
              <a:gd name="connsiteY8" fmla="*/ 6854653 h 6858000"/>
              <a:gd name="connsiteX9" fmla="*/ 5976552 w 6193839"/>
              <a:gd name="connsiteY9" fmla="*/ 6854653 h 6858000"/>
              <a:gd name="connsiteX10" fmla="*/ 5976552 w 6193839"/>
              <a:gd name="connsiteY10" fmla="*/ 6858000 h 6858000"/>
              <a:gd name="connsiteX11" fmla="*/ 0 w 619383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93839" h="6858000">
                <a:moveTo>
                  <a:pt x="1564970" y="506101"/>
                </a:moveTo>
                <a:lnTo>
                  <a:pt x="1564970" y="5429248"/>
                </a:lnTo>
                <a:lnTo>
                  <a:pt x="5167695" y="5429248"/>
                </a:lnTo>
                <a:lnTo>
                  <a:pt x="5167695" y="506101"/>
                </a:lnTo>
                <a:close/>
                <a:moveTo>
                  <a:pt x="0" y="0"/>
                </a:moveTo>
                <a:lnTo>
                  <a:pt x="5544693" y="0"/>
                </a:lnTo>
                <a:lnTo>
                  <a:pt x="5976552" y="0"/>
                </a:lnTo>
                <a:lnTo>
                  <a:pt x="6193839" y="0"/>
                </a:lnTo>
                <a:lnTo>
                  <a:pt x="6193839" y="6854653"/>
                </a:lnTo>
                <a:lnTo>
                  <a:pt x="5976552" y="6854653"/>
                </a:lnTo>
                <a:lnTo>
                  <a:pt x="597655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29C65-DDEB-4B73-AD9F-25FDCDB166D7}"/>
              </a:ext>
            </a:extLst>
          </p:cNvPr>
          <p:cNvSpPr txBox="1"/>
          <p:nvPr/>
        </p:nvSpPr>
        <p:spPr>
          <a:xfrm>
            <a:off x="424044" y="904116"/>
            <a:ext cx="337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0DBFF"/>
                </a:solidFill>
                <a:latin typeface="Montserrat SemiBold" panose="00000700000000000000" pitchFamily="2" charset="0"/>
              </a:rPr>
              <a:t>MEDICAL THERAPY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9C8D0-3D2A-4E7C-BD98-1ED569923474}"/>
              </a:ext>
            </a:extLst>
          </p:cNvPr>
          <p:cNvSpPr txBox="1"/>
          <p:nvPr/>
        </p:nvSpPr>
        <p:spPr>
          <a:xfrm>
            <a:off x="1856981" y="5684346"/>
            <a:ext cx="344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3F8DFA"/>
                </a:solidFill>
                <a:latin typeface="Montserrat SemiBold" panose="00000700000000000000" pitchFamily="2" charset="0"/>
              </a:rPr>
              <a:t>A COMBINATION OF NUTRITIOUS DIET, EXERCISES AND NO SMOKING.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C3C11F-1976-4428-9D6A-22EFA8E7E53D}"/>
              </a:ext>
            </a:extLst>
          </p:cNvPr>
          <p:cNvSpPr txBox="1"/>
          <p:nvPr/>
        </p:nvSpPr>
        <p:spPr>
          <a:xfrm>
            <a:off x="7101649" y="5922874"/>
            <a:ext cx="1409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3F8DFA"/>
                </a:solidFill>
                <a:latin typeface="Montserrat SemiBold" panose="00000700000000000000" pitchFamily="2" charset="0"/>
              </a:rPr>
              <a:t>79%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88514D67-2A87-4427-86F6-33EC62667828}"/>
              </a:ext>
            </a:extLst>
          </p:cNvPr>
          <p:cNvSpPr/>
          <p:nvPr/>
        </p:nvSpPr>
        <p:spPr>
          <a:xfrm>
            <a:off x="4564848" y="-447359"/>
            <a:ext cx="2978952" cy="3238477"/>
          </a:xfrm>
          <a:prstGeom prst="frame">
            <a:avLst>
              <a:gd name="adj1" fmla="val 3155"/>
            </a:avLst>
          </a:prstGeom>
          <a:solidFill>
            <a:srgbClr val="3F8DFA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33F2B2-06FA-4AF2-A2E4-163D6A745950}"/>
              </a:ext>
            </a:extLst>
          </p:cNvPr>
          <p:cNvCxnSpPr>
            <a:cxnSpLocks/>
          </p:cNvCxnSpPr>
          <p:nvPr/>
        </p:nvCxnSpPr>
        <p:spPr>
          <a:xfrm flipH="1">
            <a:off x="7156917" y="6530509"/>
            <a:ext cx="874563" cy="0"/>
          </a:xfrm>
          <a:prstGeom prst="line">
            <a:avLst/>
          </a:prstGeom>
          <a:ln w="76200">
            <a:solidFill>
              <a:srgbClr val="3F8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us Sign 11">
            <a:extLst>
              <a:ext uri="{FF2B5EF4-FFF2-40B4-BE49-F238E27FC236}">
                <a16:creationId xmlns:a16="http://schemas.microsoft.com/office/drawing/2014/main" id="{DB0A407D-F411-4225-90E3-6F41C693691E}"/>
              </a:ext>
            </a:extLst>
          </p:cNvPr>
          <p:cNvSpPr/>
          <p:nvPr/>
        </p:nvSpPr>
        <p:spPr>
          <a:xfrm>
            <a:off x="10829925" y="4430943"/>
            <a:ext cx="922731" cy="922731"/>
          </a:xfrm>
          <a:prstGeom prst="mathPlus">
            <a:avLst>
              <a:gd name="adj1" fmla="val 18481"/>
            </a:avLst>
          </a:pr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BCDD0F-A005-4B05-BC11-DCFA78E69014}"/>
              </a:ext>
            </a:extLst>
          </p:cNvPr>
          <p:cNvSpPr/>
          <p:nvPr/>
        </p:nvSpPr>
        <p:spPr>
          <a:xfrm>
            <a:off x="6819900" y="6553370"/>
            <a:ext cx="1691075" cy="304629"/>
          </a:xfrm>
          <a:prstGeom prst="rect">
            <a:avLst/>
          </a:prstGeom>
          <a:solidFill>
            <a:srgbClr val="AB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F5A024-C879-4C12-AE0B-EF24B9C2F263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1F187D-F2F6-4014-A926-DA4983A99C60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1B46AF3-0AFE-44A0-BC9D-4A789DBA7A1F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E45F0C-9068-474A-B5A1-6B15713F8293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B656EA8-D6B4-448A-996D-89424AB15C7F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E57DF8-540E-4062-8C0B-FE2515D71079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7CC0C6-ADF1-4266-8428-C253D7BB9EDA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7EED215-7CE7-4565-A7FB-E2B4E3EBD021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E6C90D-D4B4-4FE8-BD00-6268BCFCA5CF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0359A70-9ABF-4A24-9947-CB129A290819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87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23">
        <p:fade/>
      </p:transition>
    </mc:Choice>
    <mc:Fallback xmlns="">
      <p:transition advTm="70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6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8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D00FE8-3622-4FF1-B4C9-2398A8EE6D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112" y="1"/>
            <a:ext cx="6661888" cy="374472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9A1E50-F957-40C6-98A2-527F75E33A28}"/>
              </a:ext>
            </a:extLst>
          </p:cNvPr>
          <p:cNvSpPr/>
          <p:nvPr/>
        </p:nvSpPr>
        <p:spPr>
          <a:xfrm>
            <a:off x="6092967" y="-44749"/>
            <a:ext cx="6099033" cy="3789476"/>
          </a:xfrm>
          <a:prstGeom prst="rect">
            <a:avLst/>
          </a:prstGeom>
          <a:gradFill flip="none" rotWithShape="1">
            <a:gsLst>
              <a:gs pos="0">
                <a:srgbClr val="40DBFF">
                  <a:alpha val="8000"/>
                </a:srgbClr>
              </a:gs>
              <a:gs pos="0">
                <a:srgbClr val="00B0F0">
                  <a:alpha val="24000"/>
                </a:srgbClr>
              </a:gs>
              <a:gs pos="100000">
                <a:srgbClr val="3F8DFA">
                  <a:shade val="100000"/>
                  <a:satMod val="115000"/>
                  <a:alpha val="49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71073A-B573-4375-86DD-B5CB8A15BD34}"/>
              </a:ext>
            </a:extLst>
          </p:cNvPr>
          <p:cNvSpPr/>
          <p:nvPr/>
        </p:nvSpPr>
        <p:spPr>
          <a:xfrm>
            <a:off x="6092967" y="3733007"/>
            <a:ext cx="6099033" cy="3124993"/>
          </a:xfrm>
          <a:prstGeom prst="rect">
            <a:avLst/>
          </a:pr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45F98-79B8-4A08-A2AA-EBB2CF85FBAA}"/>
              </a:ext>
            </a:extLst>
          </p:cNvPr>
          <p:cNvSpPr/>
          <p:nvPr/>
        </p:nvSpPr>
        <p:spPr>
          <a:xfrm>
            <a:off x="0" y="0"/>
            <a:ext cx="6092967" cy="6858000"/>
          </a:xfrm>
          <a:prstGeom prst="rect">
            <a:avLst/>
          </a:prstGeom>
          <a:solidFill>
            <a:srgbClr val="40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7D92870B-F537-4418-A71A-6E9F3D3E1362}"/>
              </a:ext>
            </a:extLst>
          </p:cNvPr>
          <p:cNvSpPr/>
          <p:nvPr/>
        </p:nvSpPr>
        <p:spPr>
          <a:xfrm>
            <a:off x="1139566" y="1172621"/>
            <a:ext cx="1075448" cy="977680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F03E9-D6EA-4268-900C-409D2C08B72D}"/>
              </a:ext>
            </a:extLst>
          </p:cNvPr>
          <p:cNvSpPr txBox="1"/>
          <p:nvPr/>
        </p:nvSpPr>
        <p:spPr>
          <a:xfrm>
            <a:off x="7459734" y="4493849"/>
            <a:ext cx="1366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40DBFF"/>
                </a:solidFill>
                <a:latin typeface="Montserrat SemiBold" panose="00000700000000000000" pitchFamily="2" charset="0"/>
              </a:rPr>
              <a:t>79%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B029C-08C5-4682-9F8C-76D88DDA2F38}"/>
              </a:ext>
            </a:extLst>
          </p:cNvPr>
          <p:cNvSpPr txBox="1"/>
          <p:nvPr/>
        </p:nvSpPr>
        <p:spPr>
          <a:xfrm>
            <a:off x="7459733" y="5056446"/>
            <a:ext cx="326541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8DFA"/>
                </a:solidFill>
                <a:latin typeface="Montserrat SemiBold" panose="00000700000000000000" pitchFamily="2" charset="0"/>
              </a:rPr>
              <a:t>LEARN ABOUT MEDICATION SAFETY AND PRACTICAL TIPS. </a:t>
            </a: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9E70E5E0-5785-4250-9C9F-9B9FBD55883D}"/>
              </a:ext>
            </a:extLst>
          </p:cNvPr>
          <p:cNvSpPr/>
          <p:nvPr/>
        </p:nvSpPr>
        <p:spPr>
          <a:xfrm>
            <a:off x="7317986" y="4352101"/>
            <a:ext cx="283495" cy="283495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78846-9519-46CF-8C36-390C5580240B}"/>
              </a:ext>
            </a:extLst>
          </p:cNvPr>
          <p:cNvGrpSpPr/>
          <p:nvPr/>
        </p:nvGrpSpPr>
        <p:grpSpPr>
          <a:xfrm>
            <a:off x="2608376" y="1149429"/>
            <a:ext cx="4351982" cy="4514392"/>
            <a:chOff x="2608376" y="1149429"/>
            <a:chExt cx="4351982" cy="4514392"/>
          </a:xfrm>
        </p:grpSpPr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78426536-BFCC-47DB-BF10-08C39B1419FB}"/>
                </a:ext>
              </a:extLst>
            </p:cNvPr>
            <p:cNvSpPr/>
            <p:nvPr/>
          </p:nvSpPr>
          <p:spPr>
            <a:xfrm>
              <a:off x="2608376" y="1149429"/>
              <a:ext cx="4351982" cy="4514392"/>
            </a:xfrm>
            <a:prstGeom prst="frame">
              <a:avLst>
                <a:gd name="adj1" fmla="val 3155"/>
              </a:avLst>
            </a:prstGeom>
            <a:solidFill>
              <a:srgbClr val="3F8DFA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5DE3F9-F8C3-453D-9243-7A1F1E7C372C}"/>
                </a:ext>
              </a:extLst>
            </p:cNvPr>
            <p:cNvSpPr txBox="1"/>
            <p:nvPr/>
          </p:nvSpPr>
          <p:spPr>
            <a:xfrm>
              <a:off x="3187952" y="3733007"/>
              <a:ext cx="34313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YOUR</a:t>
              </a:r>
            </a:p>
            <a:p>
              <a:r>
                <a:rPr lang="en-US" sz="40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MEDICINE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E44FF5-EA44-4E3F-9AA9-5F5BEE5B1D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7952" y="3532561"/>
              <a:ext cx="1094455" cy="0"/>
            </a:xfrm>
            <a:prstGeom prst="line">
              <a:avLst/>
            </a:prstGeom>
            <a:ln w="38100">
              <a:solidFill>
                <a:srgbClr val="3F8D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D7D81B-1CCA-4C99-A2BB-845144F2A179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E15DC0-4D0B-4B07-994B-80108796ECAA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08C6F20-0387-405E-85BC-088D7E42756D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7E2110-6986-4BB7-A0F5-EA013800BD58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0F5CF6-6D3A-4E86-9CDC-57B908AE326E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95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133">
        <p:fade/>
      </p:transition>
    </mc:Choice>
    <mc:Fallback xmlns="">
      <p:transition advTm="7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6" grpId="1" animBg="1"/>
      <p:bldP spid="7" grpId="0"/>
      <p:bldP spid="8" grpId="0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38A4384-FE55-4EB6-9595-7491B5344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65" y="883812"/>
            <a:ext cx="5190176" cy="39793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EB9E33-28AD-422D-B5DE-D5BD26786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4" r="4865" b="34385"/>
          <a:stretch/>
        </p:blipFill>
        <p:spPr>
          <a:xfrm>
            <a:off x="248131" y="811010"/>
            <a:ext cx="5190175" cy="4054345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DCC9F9E-FCC7-4C3F-98A2-0651F59F3B6B}"/>
              </a:ext>
            </a:extLst>
          </p:cNvPr>
          <p:cNvSpPr/>
          <p:nvPr/>
        </p:nvSpPr>
        <p:spPr>
          <a:xfrm>
            <a:off x="1770743" y="1059544"/>
            <a:ext cx="3091543" cy="3831771"/>
          </a:xfrm>
          <a:custGeom>
            <a:avLst/>
            <a:gdLst>
              <a:gd name="connsiteX0" fmla="*/ 0 w 3091543"/>
              <a:gd name="connsiteY0" fmla="*/ 0 h 3831771"/>
              <a:gd name="connsiteX1" fmla="*/ 406400 w 3091543"/>
              <a:gd name="connsiteY1" fmla="*/ 0 h 3831771"/>
              <a:gd name="connsiteX2" fmla="*/ 406400 w 3091543"/>
              <a:gd name="connsiteY2" fmla="*/ 96147 h 3831771"/>
              <a:gd name="connsiteX3" fmla="*/ 96147 w 3091543"/>
              <a:gd name="connsiteY3" fmla="*/ 96147 h 3831771"/>
              <a:gd name="connsiteX4" fmla="*/ 96147 w 3091543"/>
              <a:gd name="connsiteY4" fmla="*/ 3735624 h 3831771"/>
              <a:gd name="connsiteX5" fmla="*/ 2995396 w 3091543"/>
              <a:gd name="connsiteY5" fmla="*/ 3735624 h 3831771"/>
              <a:gd name="connsiteX6" fmla="*/ 2995396 w 3091543"/>
              <a:gd name="connsiteY6" fmla="*/ 3541486 h 3831771"/>
              <a:gd name="connsiteX7" fmla="*/ 3091543 w 3091543"/>
              <a:gd name="connsiteY7" fmla="*/ 3541486 h 3831771"/>
              <a:gd name="connsiteX8" fmla="*/ 3091543 w 3091543"/>
              <a:gd name="connsiteY8" fmla="*/ 3831771 h 3831771"/>
              <a:gd name="connsiteX9" fmla="*/ 0 w 3091543"/>
              <a:gd name="connsiteY9" fmla="*/ 3831771 h 3831771"/>
              <a:gd name="connsiteX10" fmla="*/ 0 w 3091543"/>
              <a:gd name="connsiteY10" fmla="*/ 0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1543" h="3831771">
                <a:moveTo>
                  <a:pt x="0" y="0"/>
                </a:moveTo>
                <a:lnTo>
                  <a:pt x="406400" y="0"/>
                </a:lnTo>
                <a:lnTo>
                  <a:pt x="406400" y="96147"/>
                </a:lnTo>
                <a:lnTo>
                  <a:pt x="96147" y="96147"/>
                </a:lnTo>
                <a:lnTo>
                  <a:pt x="96147" y="3735624"/>
                </a:lnTo>
                <a:lnTo>
                  <a:pt x="2995396" y="3735624"/>
                </a:lnTo>
                <a:lnTo>
                  <a:pt x="2995396" y="3541486"/>
                </a:lnTo>
                <a:lnTo>
                  <a:pt x="3091543" y="3541486"/>
                </a:lnTo>
                <a:lnTo>
                  <a:pt x="3091543" y="3831771"/>
                </a:lnTo>
                <a:lnTo>
                  <a:pt x="0" y="3831771"/>
                </a:lnTo>
                <a:lnTo>
                  <a:pt x="0" y="0"/>
                </a:lnTo>
                <a:close/>
              </a:path>
            </a:pathLst>
          </a:custGeom>
          <a:solidFill>
            <a:srgbClr val="AB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38B5AF8-13EE-4A6F-A324-467540B2269D}"/>
              </a:ext>
            </a:extLst>
          </p:cNvPr>
          <p:cNvSpPr/>
          <p:nvPr/>
        </p:nvSpPr>
        <p:spPr>
          <a:xfrm>
            <a:off x="7242629" y="1059544"/>
            <a:ext cx="3091543" cy="3831771"/>
          </a:xfrm>
          <a:custGeom>
            <a:avLst/>
            <a:gdLst>
              <a:gd name="connsiteX0" fmla="*/ 2612571 w 3091543"/>
              <a:gd name="connsiteY0" fmla="*/ 0 h 3831771"/>
              <a:gd name="connsiteX1" fmla="*/ 3091543 w 3091543"/>
              <a:gd name="connsiteY1" fmla="*/ 0 h 3831771"/>
              <a:gd name="connsiteX2" fmla="*/ 3091543 w 3091543"/>
              <a:gd name="connsiteY2" fmla="*/ 3831771 h 3831771"/>
              <a:gd name="connsiteX3" fmla="*/ 0 w 3091543"/>
              <a:gd name="connsiteY3" fmla="*/ 3831771 h 3831771"/>
              <a:gd name="connsiteX4" fmla="*/ 0 w 3091543"/>
              <a:gd name="connsiteY4" fmla="*/ 3541486 h 3831771"/>
              <a:gd name="connsiteX5" fmla="*/ 96147 w 3091543"/>
              <a:gd name="connsiteY5" fmla="*/ 3541486 h 3831771"/>
              <a:gd name="connsiteX6" fmla="*/ 96147 w 3091543"/>
              <a:gd name="connsiteY6" fmla="*/ 3735624 h 3831771"/>
              <a:gd name="connsiteX7" fmla="*/ 2995396 w 3091543"/>
              <a:gd name="connsiteY7" fmla="*/ 3735624 h 3831771"/>
              <a:gd name="connsiteX8" fmla="*/ 2995396 w 3091543"/>
              <a:gd name="connsiteY8" fmla="*/ 96147 h 3831771"/>
              <a:gd name="connsiteX9" fmla="*/ 2612571 w 3091543"/>
              <a:gd name="connsiteY9" fmla="*/ 96147 h 3831771"/>
              <a:gd name="connsiteX10" fmla="*/ 2612571 w 3091543"/>
              <a:gd name="connsiteY10" fmla="*/ 0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91543" h="3831771">
                <a:moveTo>
                  <a:pt x="2612571" y="0"/>
                </a:moveTo>
                <a:lnTo>
                  <a:pt x="3091543" y="0"/>
                </a:lnTo>
                <a:lnTo>
                  <a:pt x="3091543" y="3831771"/>
                </a:lnTo>
                <a:lnTo>
                  <a:pt x="0" y="3831771"/>
                </a:lnTo>
                <a:lnTo>
                  <a:pt x="0" y="3541486"/>
                </a:lnTo>
                <a:lnTo>
                  <a:pt x="96147" y="3541486"/>
                </a:lnTo>
                <a:lnTo>
                  <a:pt x="96147" y="3735624"/>
                </a:lnTo>
                <a:lnTo>
                  <a:pt x="2995396" y="3735624"/>
                </a:lnTo>
                <a:lnTo>
                  <a:pt x="2995396" y="96147"/>
                </a:lnTo>
                <a:lnTo>
                  <a:pt x="2612571" y="96147"/>
                </a:lnTo>
                <a:lnTo>
                  <a:pt x="2612571" y="0"/>
                </a:lnTo>
                <a:close/>
              </a:path>
            </a:pathLst>
          </a:custGeom>
          <a:solidFill>
            <a:srgbClr val="ABE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F0A5170-2855-4BAD-B360-E99E0F00B454}"/>
              </a:ext>
            </a:extLst>
          </p:cNvPr>
          <p:cNvSpPr/>
          <p:nvPr/>
        </p:nvSpPr>
        <p:spPr>
          <a:xfrm>
            <a:off x="-87085" y="-101600"/>
            <a:ext cx="12279085" cy="6959600"/>
          </a:xfrm>
          <a:custGeom>
            <a:avLst/>
            <a:gdLst>
              <a:gd name="connsiteX0" fmla="*/ 0 w 12279085"/>
              <a:gd name="connsiteY0" fmla="*/ 0 h 6959600"/>
              <a:gd name="connsiteX1" fmla="*/ 12279085 w 12279085"/>
              <a:gd name="connsiteY1" fmla="*/ 0 h 6959600"/>
              <a:gd name="connsiteX2" fmla="*/ 12279085 w 12279085"/>
              <a:gd name="connsiteY2" fmla="*/ 6959600 h 6959600"/>
              <a:gd name="connsiteX3" fmla="*/ 0 w 12279085"/>
              <a:gd name="connsiteY3" fmla="*/ 6959600 h 6959600"/>
              <a:gd name="connsiteX4" fmla="*/ 0 w 12279085"/>
              <a:gd name="connsiteY4" fmla="*/ 0 h 6959600"/>
              <a:gd name="connsiteX5" fmla="*/ 2264228 w 12279085"/>
              <a:gd name="connsiteY5" fmla="*/ 1001486 h 6959600"/>
              <a:gd name="connsiteX6" fmla="*/ 2264228 w 12279085"/>
              <a:gd name="connsiteY6" fmla="*/ 1161143 h 6959600"/>
              <a:gd name="connsiteX7" fmla="*/ 1857828 w 12279085"/>
              <a:gd name="connsiteY7" fmla="*/ 1161143 h 6959600"/>
              <a:gd name="connsiteX8" fmla="*/ 1857828 w 12279085"/>
              <a:gd name="connsiteY8" fmla="*/ 4992914 h 6959600"/>
              <a:gd name="connsiteX9" fmla="*/ 4949371 w 12279085"/>
              <a:gd name="connsiteY9" fmla="*/ 4992914 h 6959600"/>
              <a:gd name="connsiteX10" fmla="*/ 4949371 w 12279085"/>
              <a:gd name="connsiteY10" fmla="*/ 4702629 h 6959600"/>
              <a:gd name="connsiteX11" fmla="*/ 5152571 w 12279085"/>
              <a:gd name="connsiteY11" fmla="*/ 4702629 h 6959600"/>
              <a:gd name="connsiteX12" fmla="*/ 5152571 w 12279085"/>
              <a:gd name="connsiteY12" fmla="*/ 1001486 h 6959600"/>
              <a:gd name="connsiteX13" fmla="*/ 2264228 w 12279085"/>
              <a:gd name="connsiteY13" fmla="*/ 1001486 h 6959600"/>
              <a:gd name="connsiteX14" fmla="*/ 7053942 w 12279085"/>
              <a:gd name="connsiteY14" fmla="*/ 1001486 h 6959600"/>
              <a:gd name="connsiteX15" fmla="*/ 7053942 w 12279085"/>
              <a:gd name="connsiteY15" fmla="*/ 4702629 h 6959600"/>
              <a:gd name="connsiteX16" fmla="*/ 7329714 w 12279085"/>
              <a:gd name="connsiteY16" fmla="*/ 4702629 h 6959600"/>
              <a:gd name="connsiteX17" fmla="*/ 7329714 w 12279085"/>
              <a:gd name="connsiteY17" fmla="*/ 4992914 h 6959600"/>
              <a:gd name="connsiteX18" fmla="*/ 10421257 w 12279085"/>
              <a:gd name="connsiteY18" fmla="*/ 4992914 h 6959600"/>
              <a:gd name="connsiteX19" fmla="*/ 10421257 w 12279085"/>
              <a:gd name="connsiteY19" fmla="*/ 1161143 h 6959600"/>
              <a:gd name="connsiteX20" fmla="*/ 9942285 w 12279085"/>
              <a:gd name="connsiteY20" fmla="*/ 1161143 h 6959600"/>
              <a:gd name="connsiteX21" fmla="*/ 9942285 w 12279085"/>
              <a:gd name="connsiteY21" fmla="*/ 1001486 h 6959600"/>
              <a:gd name="connsiteX22" fmla="*/ 7053942 w 12279085"/>
              <a:gd name="connsiteY22" fmla="*/ 1001486 h 695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279085" h="6959600">
                <a:moveTo>
                  <a:pt x="0" y="0"/>
                </a:moveTo>
                <a:lnTo>
                  <a:pt x="12279085" y="0"/>
                </a:lnTo>
                <a:lnTo>
                  <a:pt x="12279085" y="6959600"/>
                </a:lnTo>
                <a:lnTo>
                  <a:pt x="0" y="6959600"/>
                </a:lnTo>
                <a:lnTo>
                  <a:pt x="0" y="0"/>
                </a:lnTo>
                <a:close/>
                <a:moveTo>
                  <a:pt x="2264228" y="1001486"/>
                </a:moveTo>
                <a:lnTo>
                  <a:pt x="2264228" y="1161143"/>
                </a:lnTo>
                <a:lnTo>
                  <a:pt x="1857828" y="1161143"/>
                </a:lnTo>
                <a:lnTo>
                  <a:pt x="1857828" y="4992914"/>
                </a:lnTo>
                <a:lnTo>
                  <a:pt x="4949371" y="4992914"/>
                </a:lnTo>
                <a:lnTo>
                  <a:pt x="4949371" y="4702629"/>
                </a:lnTo>
                <a:lnTo>
                  <a:pt x="5152571" y="4702629"/>
                </a:lnTo>
                <a:lnTo>
                  <a:pt x="5152571" y="1001486"/>
                </a:lnTo>
                <a:lnTo>
                  <a:pt x="2264228" y="1001486"/>
                </a:lnTo>
                <a:close/>
                <a:moveTo>
                  <a:pt x="7053942" y="1001486"/>
                </a:moveTo>
                <a:lnTo>
                  <a:pt x="7053942" y="4702629"/>
                </a:lnTo>
                <a:lnTo>
                  <a:pt x="7329714" y="4702629"/>
                </a:lnTo>
                <a:lnTo>
                  <a:pt x="7329714" y="4992914"/>
                </a:lnTo>
                <a:lnTo>
                  <a:pt x="10421257" y="4992914"/>
                </a:lnTo>
                <a:lnTo>
                  <a:pt x="10421257" y="1161143"/>
                </a:lnTo>
                <a:lnTo>
                  <a:pt x="9942285" y="1161143"/>
                </a:lnTo>
                <a:lnTo>
                  <a:pt x="9942285" y="1001486"/>
                </a:lnTo>
                <a:lnTo>
                  <a:pt x="7053942" y="1001486"/>
                </a:lnTo>
                <a:close/>
              </a:path>
            </a:pathLst>
          </a:cu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CEC8528-2390-4A0E-AA00-B329A51ACAC4}"/>
              </a:ext>
            </a:extLst>
          </p:cNvPr>
          <p:cNvSpPr/>
          <p:nvPr/>
        </p:nvSpPr>
        <p:spPr>
          <a:xfrm>
            <a:off x="1866890" y="1155691"/>
            <a:ext cx="2899249" cy="3639477"/>
          </a:xfrm>
          <a:custGeom>
            <a:avLst/>
            <a:gdLst>
              <a:gd name="connsiteX0" fmla="*/ 0 w 2899249"/>
              <a:gd name="connsiteY0" fmla="*/ 0 h 3639477"/>
              <a:gd name="connsiteX1" fmla="*/ 310253 w 2899249"/>
              <a:gd name="connsiteY1" fmla="*/ 0 h 3639477"/>
              <a:gd name="connsiteX2" fmla="*/ 310253 w 2899249"/>
              <a:gd name="connsiteY2" fmla="*/ 3445339 h 3639477"/>
              <a:gd name="connsiteX3" fmla="*/ 2899249 w 2899249"/>
              <a:gd name="connsiteY3" fmla="*/ 3445339 h 3639477"/>
              <a:gd name="connsiteX4" fmla="*/ 2899249 w 2899249"/>
              <a:gd name="connsiteY4" fmla="*/ 3639477 h 3639477"/>
              <a:gd name="connsiteX5" fmla="*/ 0 w 2899249"/>
              <a:gd name="connsiteY5" fmla="*/ 3639477 h 3639477"/>
              <a:gd name="connsiteX6" fmla="*/ 0 w 2899249"/>
              <a:gd name="connsiteY6" fmla="*/ 0 h 363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9249" h="3639477">
                <a:moveTo>
                  <a:pt x="0" y="0"/>
                </a:moveTo>
                <a:lnTo>
                  <a:pt x="310253" y="0"/>
                </a:lnTo>
                <a:lnTo>
                  <a:pt x="310253" y="3445339"/>
                </a:lnTo>
                <a:lnTo>
                  <a:pt x="2899249" y="3445339"/>
                </a:lnTo>
                <a:lnTo>
                  <a:pt x="2899249" y="3639477"/>
                </a:lnTo>
                <a:lnTo>
                  <a:pt x="0" y="3639477"/>
                </a:lnTo>
                <a:lnTo>
                  <a:pt x="0" y="0"/>
                </a:lnTo>
                <a:close/>
              </a:path>
            </a:pathLst>
          </a:cu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91A169B-E512-443F-92A9-B960498F5116}"/>
              </a:ext>
            </a:extLst>
          </p:cNvPr>
          <p:cNvSpPr/>
          <p:nvPr/>
        </p:nvSpPr>
        <p:spPr>
          <a:xfrm>
            <a:off x="7338776" y="1155691"/>
            <a:ext cx="2899249" cy="3639477"/>
          </a:xfrm>
          <a:custGeom>
            <a:avLst/>
            <a:gdLst>
              <a:gd name="connsiteX0" fmla="*/ 2516424 w 2899249"/>
              <a:gd name="connsiteY0" fmla="*/ 0 h 3639477"/>
              <a:gd name="connsiteX1" fmla="*/ 2899249 w 2899249"/>
              <a:gd name="connsiteY1" fmla="*/ 0 h 3639477"/>
              <a:gd name="connsiteX2" fmla="*/ 2899249 w 2899249"/>
              <a:gd name="connsiteY2" fmla="*/ 3639477 h 3639477"/>
              <a:gd name="connsiteX3" fmla="*/ 0 w 2899249"/>
              <a:gd name="connsiteY3" fmla="*/ 3639477 h 3639477"/>
              <a:gd name="connsiteX4" fmla="*/ 0 w 2899249"/>
              <a:gd name="connsiteY4" fmla="*/ 3445339 h 3639477"/>
              <a:gd name="connsiteX5" fmla="*/ 2516424 w 2899249"/>
              <a:gd name="connsiteY5" fmla="*/ 3445339 h 3639477"/>
              <a:gd name="connsiteX6" fmla="*/ 2516424 w 2899249"/>
              <a:gd name="connsiteY6" fmla="*/ 0 h 363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9249" h="3639477">
                <a:moveTo>
                  <a:pt x="2516424" y="0"/>
                </a:moveTo>
                <a:lnTo>
                  <a:pt x="2899249" y="0"/>
                </a:lnTo>
                <a:lnTo>
                  <a:pt x="2899249" y="3639477"/>
                </a:lnTo>
                <a:lnTo>
                  <a:pt x="0" y="3639477"/>
                </a:lnTo>
                <a:lnTo>
                  <a:pt x="0" y="3445339"/>
                </a:lnTo>
                <a:lnTo>
                  <a:pt x="2516424" y="3445339"/>
                </a:lnTo>
                <a:lnTo>
                  <a:pt x="2516424" y="0"/>
                </a:lnTo>
                <a:close/>
              </a:path>
            </a:pathLst>
          </a:cu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0DB98C3-05BB-4A42-B544-AAE6D1598F89}"/>
              </a:ext>
            </a:extLst>
          </p:cNvPr>
          <p:cNvSpPr/>
          <p:nvPr/>
        </p:nvSpPr>
        <p:spPr>
          <a:xfrm>
            <a:off x="636919" y="808691"/>
            <a:ext cx="501705" cy="501705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7D0A19E8-F1D3-464C-BB8A-4A0880629B17}"/>
              </a:ext>
            </a:extLst>
          </p:cNvPr>
          <p:cNvSpPr/>
          <p:nvPr/>
        </p:nvSpPr>
        <p:spPr>
          <a:xfrm>
            <a:off x="10689714" y="3943720"/>
            <a:ext cx="667770" cy="667770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7125E4-87C1-4D8D-9679-1EBE1CDC3B28}"/>
              </a:ext>
            </a:extLst>
          </p:cNvPr>
          <p:cNvSpPr txBox="1"/>
          <p:nvPr/>
        </p:nvSpPr>
        <p:spPr>
          <a:xfrm>
            <a:off x="4255000" y="1875224"/>
            <a:ext cx="3431303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en-US" sz="5400" dirty="0">
                <a:solidFill>
                  <a:srgbClr val="3F8DFA"/>
                </a:solidFill>
                <a:latin typeface="Montserrat SemiBold" panose="00000700000000000000" pitchFamily="2" charset="0"/>
              </a:rPr>
              <a:t>DENTAL </a:t>
            </a:r>
          </a:p>
          <a:p>
            <a:pPr>
              <a:lnSpc>
                <a:spcPts val="5500"/>
              </a:lnSpc>
            </a:pPr>
            <a:r>
              <a:rPr lang="en-US" sz="5400" dirty="0">
                <a:solidFill>
                  <a:srgbClr val="3F8DFA"/>
                </a:solidFill>
                <a:latin typeface="Montserrat SemiBold" panose="00000700000000000000" pitchFamily="2" charset="0"/>
              </a:rPr>
              <a:t>CENTER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19ADDF-38A2-4711-A453-C9C1E83593C7}"/>
              </a:ext>
            </a:extLst>
          </p:cNvPr>
          <p:cNvSpPr txBox="1"/>
          <p:nvPr/>
        </p:nvSpPr>
        <p:spPr>
          <a:xfrm>
            <a:off x="1683805" y="5188332"/>
            <a:ext cx="32654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3F8DFA"/>
                </a:solidFill>
                <a:latin typeface="Montserrat SemiBold" panose="00000700000000000000" pitchFamily="2" charset="0"/>
              </a:rPr>
              <a:t>FREE DENTAL CHECK UP.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3F8DFA"/>
                </a:solidFill>
                <a:latin typeface="Montserrat SemiBold" panose="00000700000000000000" pitchFamily="2" charset="0"/>
              </a:rPr>
              <a:t>REMOVAL OF WISDOM TEETH</a:t>
            </a:r>
          </a:p>
          <a:p>
            <a:pPr marL="171450" indent="-171450" algn="r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3F8DFA"/>
                </a:solidFill>
                <a:latin typeface="Montserrat SemiBold" panose="00000700000000000000" pitchFamily="2" charset="0"/>
              </a:rPr>
              <a:t>BADLY BROKEN TEETH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D8B113-5572-4388-BB12-864900E32C60}"/>
              </a:ext>
            </a:extLst>
          </p:cNvPr>
          <p:cNvSpPr txBox="1"/>
          <p:nvPr/>
        </p:nvSpPr>
        <p:spPr>
          <a:xfrm>
            <a:off x="7155691" y="5188332"/>
            <a:ext cx="32654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3F8DFA"/>
                </a:solidFill>
                <a:latin typeface="Montserrat SemiBold" panose="00000700000000000000" pitchFamily="2" charset="0"/>
              </a:rPr>
              <a:t>FREE DENTAL CHECKUP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3F8DFA"/>
                </a:solidFill>
                <a:latin typeface="Montserrat SemiBold" panose="00000700000000000000" pitchFamily="2" charset="0"/>
              </a:rPr>
              <a:t>PASTA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3F8DFA"/>
                </a:solidFill>
                <a:latin typeface="Montserrat SemiBold" panose="00000700000000000000" pitchFamily="2" charset="0"/>
              </a:rPr>
              <a:t>VENEER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FBCFDB-155A-4ECC-ADB9-7194B669D73A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E353BFC-3E5C-42D4-BDC2-F05DCA3AA007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8E6EF4-3187-427F-91C6-627B00E73843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75C59A2-44F1-4F9C-826B-076FDD522ED5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6A3C548-F8FF-4384-AACF-4656757C4F74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283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683">
        <p:fade/>
      </p:transition>
    </mc:Choice>
    <mc:Fallback xmlns="">
      <p:transition advTm="76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6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AE1CAC-D891-4241-9C27-75D5DC5593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1" r="22383"/>
          <a:stretch/>
        </p:blipFill>
        <p:spPr>
          <a:xfrm>
            <a:off x="6923314" y="0"/>
            <a:ext cx="526868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CBDBBF-93A2-4A20-B210-6431BA9C401B}"/>
              </a:ext>
            </a:extLst>
          </p:cNvPr>
          <p:cNvSpPr/>
          <p:nvPr/>
        </p:nvSpPr>
        <p:spPr>
          <a:xfrm flipH="1">
            <a:off x="6923310" y="0"/>
            <a:ext cx="5268687" cy="6848956"/>
          </a:xfrm>
          <a:prstGeom prst="rect">
            <a:avLst/>
          </a:prstGeom>
          <a:gradFill flip="none" rotWithShape="1">
            <a:gsLst>
              <a:gs pos="0">
                <a:srgbClr val="40DBFF">
                  <a:alpha val="8000"/>
                </a:srgbClr>
              </a:gs>
              <a:gs pos="35000">
                <a:srgbClr val="00B0F0">
                  <a:alpha val="24000"/>
                </a:srgbClr>
              </a:gs>
              <a:gs pos="100000">
                <a:srgbClr val="3F8DFA">
                  <a:shade val="100000"/>
                  <a:satMod val="115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E4580E-8EF7-4B37-B744-37EEE281944D}"/>
              </a:ext>
            </a:extLst>
          </p:cNvPr>
          <p:cNvSpPr/>
          <p:nvPr/>
        </p:nvSpPr>
        <p:spPr>
          <a:xfrm>
            <a:off x="0" y="-9044"/>
            <a:ext cx="6923309" cy="6858000"/>
          </a:xfrm>
          <a:prstGeom prst="rect">
            <a:avLst/>
          </a:pr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07D128-D7BE-4E20-BBBA-85C8DC1C6609}"/>
              </a:ext>
            </a:extLst>
          </p:cNvPr>
          <p:cNvGrpSpPr/>
          <p:nvPr/>
        </p:nvGrpSpPr>
        <p:grpSpPr>
          <a:xfrm>
            <a:off x="4737100" y="1108479"/>
            <a:ext cx="2864495" cy="2971394"/>
            <a:chOff x="4737100" y="1108479"/>
            <a:chExt cx="2864495" cy="2971394"/>
          </a:xfrm>
        </p:grpSpPr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9D5C8793-7978-4505-A195-F84528CF9B9D}"/>
                </a:ext>
              </a:extLst>
            </p:cNvPr>
            <p:cNvSpPr/>
            <p:nvPr/>
          </p:nvSpPr>
          <p:spPr>
            <a:xfrm>
              <a:off x="4737100" y="1108479"/>
              <a:ext cx="2864495" cy="2971394"/>
            </a:xfrm>
            <a:prstGeom prst="frame">
              <a:avLst>
                <a:gd name="adj1" fmla="val 3155"/>
              </a:avLst>
            </a:prstGeom>
            <a:solidFill>
              <a:srgbClr val="3F8DFA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0DBFF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65A10A-A9B2-4F3F-91AC-24905E1BD163}"/>
                </a:ext>
              </a:extLst>
            </p:cNvPr>
            <p:cNvSpPr txBox="1"/>
            <p:nvPr/>
          </p:nvSpPr>
          <p:spPr>
            <a:xfrm>
              <a:off x="4923009" y="2947424"/>
              <a:ext cx="25779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MEDICAL </a:t>
              </a:r>
            </a:p>
            <a:p>
              <a:r>
                <a:rPr lang="en-US" sz="2800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CARE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4237F0-958C-4A26-A75B-701B2BB9B660}"/>
              </a:ext>
            </a:extLst>
          </p:cNvPr>
          <p:cNvSpPr txBox="1"/>
          <p:nvPr/>
        </p:nvSpPr>
        <p:spPr>
          <a:xfrm>
            <a:off x="1478527" y="1139274"/>
            <a:ext cx="38126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40DBFF"/>
                </a:solidFill>
                <a:latin typeface="Montserrat SemiBold" panose="00000700000000000000" pitchFamily="2" charset="0"/>
              </a:rPr>
              <a:t>MEDICAL </a:t>
            </a:r>
          </a:p>
          <a:p>
            <a:r>
              <a:rPr lang="en-US" sz="4400" dirty="0">
                <a:solidFill>
                  <a:srgbClr val="40DBFF"/>
                </a:solidFill>
                <a:latin typeface="Montserrat SemiBold" panose="00000700000000000000" pitchFamily="2" charset="0"/>
              </a:rPr>
              <a:t>SERVICES</a:t>
            </a:r>
          </a:p>
          <a:p>
            <a:r>
              <a:rPr lang="en-US" sz="4400" dirty="0">
                <a:solidFill>
                  <a:srgbClr val="40DBFF"/>
                </a:solidFill>
                <a:latin typeface="Montserrat SemiBold" panose="00000700000000000000" pitchFamily="2" charset="0"/>
              </a:rPr>
              <a:t>FOR YOU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110A4-206A-4564-A457-DBD2DDE6E9F5}"/>
              </a:ext>
            </a:extLst>
          </p:cNvPr>
          <p:cNvSpPr txBox="1"/>
          <p:nvPr/>
        </p:nvSpPr>
        <p:spPr>
          <a:xfrm>
            <a:off x="1612655" y="4290308"/>
            <a:ext cx="1366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0DBFF"/>
                </a:solidFill>
                <a:latin typeface="Montserrat SemiBold" panose="00000700000000000000" pitchFamily="2" charset="0"/>
              </a:rPr>
              <a:t>79%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7B7E4A-29DD-4F26-99F1-1C7986D23370}"/>
              </a:ext>
            </a:extLst>
          </p:cNvPr>
          <p:cNvSpPr txBox="1"/>
          <p:nvPr/>
        </p:nvSpPr>
        <p:spPr>
          <a:xfrm>
            <a:off x="1620274" y="4883385"/>
            <a:ext cx="326541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8DFA"/>
                </a:solidFill>
                <a:latin typeface="Montserrat SemiBold" panose="00000700000000000000" pitchFamily="2" charset="0"/>
              </a:rPr>
              <a:t>MAINTENANCE AND IMPROVEMENT OF HEALTH VIA DIAGNOSIS AND TREATMENT OF DISEASE.</a:t>
            </a:r>
          </a:p>
        </p:txBody>
      </p:sp>
      <p:sp>
        <p:nvSpPr>
          <p:cNvPr id="16" name="Plus Sign 15">
            <a:extLst>
              <a:ext uri="{FF2B5EF4-FFF2-40B4-BE49-F238E27FC236}">
                <a16:creationId xmlns:a16="http://schemas.microsoft.com/office/drawing/2014/main" id="{5EED0CC7-F5DA-4C41-82DF-01B8EA60D92F}"/>
              </a:ext>
            </a:extLst>
          </p:cNvPr>
          <p:cNvSpPr/>
          <p:nvPr/>
        </p:nvSpPr>
        <p:spPr>
          <a:xfrm>
            <a:off x="1478527" y="4179040"/>
            <a:ext cx="283495" cy="283495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88B7D8-96B6-46F0-BA52-48ED197A5B83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FCE455F-4C65-46BF-A724-BD0AC32A726E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14ED2A-3D14-4B56-A89F-E8976E6D7CC2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5F8A16-5B95-4F38-9B09-6D0666220AF6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8E3A933-F8C5-4DBE-A23B-08449ED64D2E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8E356D-B92F-4081-80F1-D14DA8D81453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B9894-CBFF-4790-A79E-A92C1DA2AA74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0B4E65-0B4C-48E7-B4BD-910FED446163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5603F8-95FB-44DE-8E48-BBCCD4258D79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61426C3-B770-418A-93A9-170999A9C9C0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33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968">
        <p:fade/>
      </p:transition>
    </mc:Choice>
    <mc:Fallback xmlns="">
      <p:transition advTm="8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14" grpId="0"/>
      <p:bldP spid="15" grpId="0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FDD186-0F1D-42CE-B300-32A832608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5"/>
          <a:stretch/>
        </p:blipFill>
        <p:spPr>
          <a:xfrm>
            <a:off x="0" y="0"/>
            <a:ext cx="1231398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366E96-039B-4581-A888-02566B0E9778}"/>
              </a:ext>
            </a:extLst>
          </p:cNvPr>
          <p:cNvSpPr/>
          <p:nvPr/>
        </p:nvSpPr>
        <p:spPr>
          <a:xfrm>
            <a:off x="0" y="-1"/>
            <a:ext cx="12313982" cy="6858000"/>
          </a:xfrm>
          <a:prstGeom prst="rect">
            <a:avLst/>
          </a:prstGeom>
          <a:gradFill>
            <a:gsLst>
              <a:gs pos="0">
                <a:srgbClr val="40DBFF">
                  <a:alpha val="61000"/>
                </a:srgbClr>
              </a:gs>
              <a:gs pos="71000">
                <a:srgbClr val="00B0F0">
                  <a:alpha val="83000"/>
                </a:srgbClr>
              </a:gs>
              <a:gs pos="100000">
                <a:srgbClr val="3F8DFA">
                  <a:shade val="100000"/>
                  <a:satMod val="115000"/>
                  <a:alpha val="85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16F35433-7887-42DC-BF32-9AAECB563A46}"/>
              </a:ext>
            </a:extLst>
          </p:cNvPr>
          <p:cNvSpPr/>
          <p:nvPr/>
        </p:nvSpPr>
        <p:spPr>
          <a:xfrm rot="13500000">
            <a:off x="4944835" y="5279915"/>
            <a:ext cx="3294743" cy="3294743"/>
          </a:xfrm>
          <a:prstGeom prst="frame">
            <a:avLst>
              <a:gd name="adj1" fmla="val 3249"/>
            </a:avLst>
          </a:prstGeom>
          <a:solidFill>
            <a:srgbClr val="FAFAF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9AAB94-1C00-4989-A454-B9387BD6BA66}"/>
              </a:ext>
            </a:extLst>
          </p:cNvPr>
          <p:cNvCxnSpPr>
            <a:cxnSpLocks/>
          </p:cNvCxnSpPr>
          <p:nvPr/>
        </p:nvCxnSpPr>
        <p:spPr>
          <a:xfrm flipV="1">
            <a:off x="3599543" y="5041900"/>
            <a:ext cx="2164514" cy="2028855"/>
          </a:xfrm>
          <a:prstGeom prst="line">
            <a:avLst/>
          </a:prstGeom>
          <a:ln w="19050">
            <a:solidFill>
              <a:srgbClr val="FAFAFD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A416AC-4773-4B18-8BB5-A2FE0EED2394}"/>
              </a:ext>
            </a:extLst>
          </p:cNvPr>
          <p:cNvCxnSpPr>
            <a:cxnSpLocks/>
          </p:cNvCxnSpPr>
          <p:nvPr/>
        </p:nvCxnSpPr>
        <p:spPr>
          <a:xfrm>
            <a:off x="3895989" y="1385608"/>
            <a:ext cx="5446676" cy="5541679"/>
          </a:xfrm>
          <a:prstGeom prst="line">
            <a:avLst/>
          </a:prstGeom>
          <a:ln w="12700">
            <a:solidFill>
              <a:srgbClr val="FAFAFD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79980B-A82B-428A-8B35-9FF749A542FF}"/>
              </a:ext>
            </a:extLst>
          </p:cNvPr>
          <p:cNvGrpSpPr/>
          <p:nvPr/>
        </p:nvGrpSpPr>
        <p:grpSpPr>
          <a:xfrm>
            <a:off x="2547202" y="2882695"/>
            <a:ext cx="7097597" cy="1260683"/>
            <a:chOff x="2547202" y="2882695"/>
            <a:chExt cx="7097597" cy="126068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39AD95-E9BB-4894-B322-A85993084CB0}"/>
                </a:ext>
              </a:extLst>
            </p:cNvPr>
            <p:cNvSpPr txBox="1"/>
            <p:nvPr/>
          </p:nvSpPr>
          <p:spPr>
            <a:xfrm>
              <a:off x="2547202" y="2882695"/>
              <a:ext cx="7097597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5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THANKS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02F841-D697-465A-9241-C45A6C08C1E7}"/>
                </a:ext>
              </a:extLst>
            </p:cNvPr>
            <p:cNvSpPr txBox="1"/>
            <p:nvPr/>
          </p:nvSpPr>
          <p:spPr>
            <a:xfrm>
              <a:off x="3930575" y="3743268"/>
              <a:ext cx="44070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ENJOY AND BE HEALTHY</a:t>
              </a:r>
            </a:p>
          </p:txBody>
        </p:sp>
      </p:grpSp>
      <p:sp>
        <p:nvSpPr>
          <p:cNvPr id="21" name="Plus Sign 20">
            <a:extLst>
              <a:ext uri="{FF2B5EF4-FFF2-40B4-BE49-F238E27FC236}">
                <a16:creationId xmlns:a16="http://schemas.microsoft.com/office/drawing/2014/main" id="{0A2C4CBE-21AE-48A9-B809-9543E5A1098B}"/>
              </a:ext>
            </a:extLst>
          </p:cNvPr>
          <p:cNvSpPr/>
          <p:nvPr/>
        </p:nvSpPr>
        <p:spPr>
          <a:xfrm>
            <a:off x="5878420" y="1028647"/>
            <a:ext cx="435160" cy="435160"/>
          </a:xfrm>
          <a:prstGeom prst="mathPlus">
            <a:avLst>
              <a:gd name="adj1" fmla="val 18481"/>
            </a:avLst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7B8017-2160-4271-8D50-CDF903DF6E23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F21EC83-406C-4381-BE9E-758107620E37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B76AC4-ACC6-419B-A1E3-5E6FFB1E9C0F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AD59D3-16CF-4E4A-A9AC-329EA17A2404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959FDF-782E-49CB-AF09-13545314438C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9FB9C6-335D-4476-98D3-17DDAD48F075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0B45B87-766F-48F4-8A1E-2061AEB6FD7A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C076F8B-7BD6-40B7-B883-6BB8348363C5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46F1CF-1BE7-4710-8C20-917F012A3DF9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439A95-40CC-40C5-AD14-77A4EF455F4E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260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89">
        <p:fade/>
      </p:transition>
    </mc:Choice>
    <mc:Fallback xmlns="">
      <p:transition advTm="7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C36B46-88CA-4F0C-A84D-B7272EAA6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8" r="16575"/>
          <a:stretch/>
        </p:blipFill>
        <p:spPr>
          <a:xfrm>
            <a:off x="3048000" y="0"/>
            <a:ext cx="4664766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FA35E78-48F5-4AD3-A74B-A5FDCFA5A31F}"/>
              </a:ext>
            </a:extLst>
          </p:cNvPr>
          <p:cNvGrpSpPr/>
          <p:nvPr/>
        </p:nvGrpSpPr>
        <p:grpSpPr>
          <a:xfrm>
            <a:off x="7226710" y="0"/>
            <a:ext cx="4965290" cy="6858000"/>
            <a:chOff x="7226710" y="0"/>
            <a:chExt cx="496529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88C2BE-7111-443C-A61C-110EF61CAEA2}"/>
                </a:ext>
              </a:extLst>
            </p:cNvPr>
            <p:cNvSpPr/>
            <p:nvPr/>
          </p:nvSpPr>
          <p:spPr>
            <a:xfrm>
              <a:off x="7226710" y="0"/>
              <a:ext cx="4965290" cy="6858000"/>
            </a:xfrm>
            <a:prstGeom prst="rect">
              <a:avLst/>
            </a:prstGeom>
            <a:solidFill>
              <a:srgbClr val="FA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3549A8-C1DF-442A-BBB8-475CFF8B92B6}"/>
                </a:ext>
              </a:extLst>
            </p:cNvPr>
            <p:cNvSpPr txBox="1"/>
            <p:nvPr/>
          </p:nvSpPr>
          <p:spPr>
            <a:xfrm>
              <a:off x="8718129" y="1720865"/>
              <a:ext cx="2279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HEALTH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26B334-AD10-4DED-9E24-794B57BBF14D}"/>
                </a:ext>
              </a:extLst>
            </p:cNvPr>
            <p:cNvSpPr txBox="1"/>
            <p:nvPr/>
          </p:nvSpPr>
          <p:spPr>
            <a:xfrm>
              <a:off x="8412615" y="2627525"/>
              <a:ext cx="28906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MEDICINE </a:t>
              </a:r>
            </a:p>
            <a:p>
              <a:pPr algn="ctr"/>
              <a:r>
                <a:rPr lang="en-US" sz="2800" b="1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FOR YOU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4E1FD9-3B26-4CED-B4F1-3ADCFF4EF32E}"/>
                </a:ext>
              </a:extLst>
            </p:cNvPr>
            <p:cNvSpPr txBox="1"/>
            <p:nvPr/>
          </p:nvSpPr>
          <p:spPr>
            <a:xfrm>
              <a:off x="8333932" y="4348512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US" sz="900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FREE MEDICINES FOR PATIENTS W/ TUBERCULOSIS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0D0A3B-50CF-4699-AB86-EFD66647B0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0605" y="3965072"/>
              <a:ext cx="1734655" cy="0"/>
            </a:xfrm>
            <a:prstGeom prst="line">
              <a:avLst/>
            </a:prstGeom>
            <a:ln w="76200">
              <a:solidFill>
                <a:srgbClr val="40DB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FFBA4FE7-4B7D-45BF-B618-9582310CB0AD}"/>
                </a:ext>
              </a:extLst>
            </p:cNvPr>
            <p:cNvSpPr/>
            <p:nvPr/>
          </p:nvSpPr>
          <p:spPr>
            <a:xfrm>
              <a:off x="8718129" y="1543050"/>
              <a:ext cx="2279606" cy="835864"/>
            </a:xfrm>
            <a:prstGeom prst="frame">
              <a:avLst>
                <a:gd name="adj1" fmla="val 6802"/>
              </a:avLst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3FBC69-C8FE-4E78-942E-2FA2EAFCB5FD}"/>
              </a:ext>
            </a:extLst>
          </p:cNvPr>
          <p:cNvGrpSpPr/>
          <p:nvPr/>
        </p:nvGrpSpPr>
        <p:grpSpPr>
          <a:xfrm>
            <a:off x="1" y="0"/>
            <a:ext cx="3716593" cy="6858000"/>
            <a:chOff x="1" y="0"/>
            <a:chExt cx="3716593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D34A62-7D26-46BA-B600-A3B77F52BF63}"/>
                </a:ext>
              </a:extLst>
            </p:cNvPr>
            <p:cNvSpPr/>
            <p:nvPr/>
          </p:nvSpPr>
          <p:spPr>
            <a:xfrm>
              <a:off x="1" y="0"/>
              <a:ext cx="3716593" cy="6858000"/>
            </a:xfrm>
            <a:prstGeom prst="rect">
              <a:avLst/>
            </a:prstGeom>
            <a:solidFill>
              <a:srgbClr val="40D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E6F4EB-41D4-4ACD-A830-E6F3F0484BE4}"/>
                </a:ext>
              </a:extLst>
            </p:cNvPr>
            <p:cNvSpPr txBox="1"/>
            <p:nvPr/>
          </p:nvSpPr>
          <p:spPr>
            <a:xfrm>
              <a:off x="558506" y="1366922"/>
              <a:ext cx="254248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MEDICAL </a:t>
              </a:r>
            </a:p>
            <a:p>
              <a:pPr algn="r"/>
              <a:r>
                <a:rPr lang="en-US" sz="36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CENTRE </a:t>
              </a:r>
            </a:p>
            <a:p>
              <a:pPr algn="r"/>
              <a:r>
                <a:rPr lang="en-US" sz="36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PROMO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CFD043-F209-4CFE-82B8-4E73AB46C5E4}"/>
                </a:ext>
              </a:extLst>
            </p:cNvPr>
            <p:cNvSpPr txBox="1"/>
            <p:nvPr/>
          </p:nvSpPr>
          <p:spPr>
            <a:xfrm>
              <a:off x="1" y="3748348"/>
              <a:ext cx="34639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US" sz="900" b="1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FREE </a:t>
              </a:r>
              <a:r>
                <a:rPr lang="en-US" sz="900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PREGNANCY CHECKUP EVERY MONTH</a:t>
              </a: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endParaRPr lang="en-US" sz="900" dirty="0">
                <a:solidFill>
                  <a:srgbClr val="3F8DFA"/>
                </a:solidFill>
                <a:latin typeface="Montserrat SemiBold" panose="00000700000000000000" pitchFamily="2" charset="0"/>
              </a:endParaRPr>
            </a:p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en-US" sz="900" b="1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FREE</a:t>
              </a:r>
              <a:r>
                <a:rPr lang="en-US" sz="900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 ALZHEIMER’S DISEASE ASSISTANCE EVERY MONTH 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9BB897-4FB5-487F-9DC4-1FF4C244E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8297" y="1061884"/>
              <a:ext cx="1189704" cy="0"/>
            </a:xfrm>
            <a:prstGeom prst="line">
              <a:avLst/>
            </a:prstGeom>
            <a:ln w="38100">
              <a:solidFill>
                <a:srgbClr val="3F8D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id="{1E99F6E9-7599-4942-92E8-3F9F562CBC09}"/>
                </a:ext>
              </a:extLst>
            </p:cNvPr>
            <p:cNvSpPr/>
            <p:nvPr/>
          </p:nvSpPr>
          <p:spPr>
            <a:xfrm>
              <a:off x="2514600" y="6096000"/>
              <a:ext cx="552450" cy="552450"/>
            </a:xfrm>
            <a:prstGeom prst="mathPlus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85BD89-C476-472B-A689-006A799A55B5}"/>
              </a:ext>
            </a:extLst>
          </p:cNvPr>
          <p:cNvGrpSpPr/>
          <p:nvPr/>
        </p:nvGrpSpPr>
        <p:grpSpPr>
          <a:xfrm flipV="1">
            <a:off x="5067300" y="-704850"/>
            <a:ext cx="1447800" cy="266700"/>
            <a:chOff x="-3219450" y="-704850"/>
            <a:chExt cx="1447800" cy="5715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5947A5-DA62-4D76-8715-A0B310661853}"/>
                </a:ext>
              </a:extLst>
            </p:cNvPr>
            <p:cNvSpPr/>
            <p:nvPr/>
          </p:nvSpPr>
          <p:spPr>
            <a:xfrm>
              <a:off x="-3219450" y="-704850"/>
              <a:ext cx="571500" cy="571500"/>
            </a:xfrm>
            <a:prstGeom prst="rect">
              <a:avLst/>
            </a:prstGeom>
            <a:solidFill>
              <a:srgbClr val="40DB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2AE2D5-0F75-4651-AAEA-365CF822B8EC}"/>
                </a:ext>
              </a:extLst>
            </p:cNvPr>
            <p:cNvSpPr/>
            <p:nvPr/>
          </p:nvSpPr>
          <p:spPr>
            <a:xfrm>
              <a:off x="-2343150" y="-704850"/>
              <a:ext cx="571500" cy="571500"/>
            </a:xfrm>
            <a:prstGeom prst="rect">
              <a:avLst/>
            </a:prstGeom>
            <a:solidFill>
              <a:srgbClr val="3F8D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72767C7-76ED-4F31-88D1-CAF3D6CF1957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8910071-E476-4D5C-A343-5B33C4D8A536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B627A2D-185B-40F7-B69B-03A23D43C674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CE84C9-26C0-4A3D-93E3-473E9D034184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3DBB991-32B4-4F15-AD64-F493F4DFA1B1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DE40E9-CEB3-4614-ABAB-049629C4698E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A6B1A69-FA5F-4DCF-917C-50413B7A0FE5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89D56D5-5844-4E6F-B640-759E43CEB1B6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F32FA1B-48BA-4A86-B4AA-D1765ADEBBFA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0D8B74E-5171-4D8B-9A3A-2F64112DC933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213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359">
        <p:fade/>
      </p:transition>
    </mc:Choice>
    <mc:Fallback xmlns="">
      <p:transition advTm="8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7A893F-B63B-4C4B-B299-84699D83A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04" y="0"/>
            <a:ext cx="457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CD0D97-82ED-4E63-96FE-35AA17B8F4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16280"/>
            <a:chExt cx="12192000" cy="6384554"/>
          </a:xfrm>
          <a:solidFill>
            <a:srgbClr val="FAFAFD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4B5FAA-4975-4292-915E-856683057EA2}"/>
                </a:ext>
              </a:extLst>
            </p:cNvPr>
            <p:cNvSpPr/>
            <p:nvPr/>
          </p:nvSpPr>
          <p:spPr>
            <a:xfrm>
              <a:off x="0" y="-116280"/>
              <a:ext cx="749575" cy="6384554"/>
            </a:xfrm>
            <a:prstGeom prst="rect">
              <a:avLst/>
            </a:prstGeom>
            <a:solidFill>
              <a:srgbClr val="FA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CCA16B-EE84-4F4F-95D4-107ABA60BAEA}"/>
                </a:ext>
              </a:extLst>
            </p:cNvPr>
            <p:cNvSpPr/>
            <p:nvPr/>
          </p:nvSpPr>
          <p:spPr>
            <a:xfrm>
              <a:off x="4923598" y="-116280"/>
              <a:ext cx="7268402" cy="63845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E0681C-88C2-40F7-B7E3-25CA40E73594}"/>
              </a:ext>
            </a:extLst>
          </p:cNvPr>
          <p:cNvGrpSpPr/>
          <p:nvPr/>
        </p:nvGrpSpPr>
        <p:grpSpPr>
          <a:xfrm>
            <a:off x="5505451" y="419031"/>
            <a:ext cx="6214027" cy="5103610"/>
            <a:chOff x="5505451" y="419031"/>
            <a:chExt cx="6214027" cy="51036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0960B24-565E-447D-B0A6-862E72BDB4CF}"/>
                </a:ext>
              </a:extLst>
            </p:cNvPr>
            <p:cNvGrpSpPr/>
            <p:nvPr/>
          </p:nvGrpSpPr>
          <p:grpSpPr>
            <a:xfrm>
              <a:off x="5505451" y="419031"/>
              <a:ext cx="5936974" cy="2387837"/>
              <a:chOff x="5505451" y="419031"/>
              <a:chExt cx="5936974" cy="238783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5C270BE-311F-4773-A415-6F8333811099}"/>
                  </a:ext>
                </a:extLst>
              </p:cNvPr>
              <p:cNvSpPr txBox="1"/>
              <p:nvPr/>
            </p:nvSpPr>
            <p:spPr>
              <a:xfrm>
                <a:off x="5505451" y="419031"/>
                <a:ext cx="593697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>
                    <a:solidFill>
                      <a:srgbClr val="40DBFF"/>
                    </a:solidFill>
                    <a:latin typeface="Montserrat SemiBold" panose="00000700000000000000" pitchFamily="2" charset="0"/>
                  </a:rPr>
                  <a:t>TOP MEDICAL </a:t>
                </a:r>
              </a:p>
              <a:p>
                <a:r>
                  <a:rPr lang="en-US" sz="5400" dirty="0">
                    <a:solidFill>
                      <a:srgbClr val="40DBFF"/>
                    </a:solidFill>
                    <a:latin typeface="Montserrat SemiBold" panose="00000700000000000000" pitchFamily="2" charset="0"/>
                  </a:rPr>
                  <a:t>SERVICE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E55D0C4-3CCD-4D2C-8ECB-8084E5D83B98}"/>
                  </a:ext>
                </a:extLst>
              </p:cNvPr>
              <p:cNvSpPr txBox="1"/>
              <p:nvPr/>
            </p:nvSpPr>
            <p:spPr>
              <a:xfrm>
                <a:off x="5599043" y="2252870"/>
                <a:ext cx="350685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000" dirty="0">
                    <a:solidFill>
                      <a:srgbClr val="3F8DFA"/>
                    </a:solidFill>
                    <a:latin typeface="Montserrat SemiBold" panose="00000700000000000000" pitchFamily="2" charset="0"/>
                  </a:rPr>
                  <a:t>CLINICAL SERVICES OFFERS TO ALL AGE GROUPS (CHILDREN, ADOLESCENTS, ADULTS AND THE ELDERLY)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9F1046-0465-4D83-B4C4-D24914B7D9B0}"/>
                </a:ext>
              </a:extLst>
            </p:cNvPr>
            <p:cNvGrpSpPr/>
            <p:nvPr/>
          </p:nvGrpSpPr>
          <p:grpSpPr>
            <a:xfrm>
              <a:off x="5543020" y="4705205"/>
              <a:ext cx="3090358" cy="817436"/>
              <a:chOff x="5543020" y="4705205"/>
              <a:chExt cx="3090358" cy="81743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B8526A9-780D-4406-866E-BBD81C84C4A0}"/>
                  </a:ext>
                </a:extLst>
              </p:cNvPr>
              <p:cNvGrpSpPr/>
              <p:nvPr/>
            </p:nvGrpSpPr>
            <p:grpSpPr>
              <a:xfrm>
                <a:off x="5657748" y="4797982"/>
                <a:ext cx="2975630" cy="724659"/>
                <a:chOff x="5657748" y="4797982"/>
                <a:chExt cx="2975630" cy="724659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FBB53C2-1236-4CEA-AB38-94EBE15D656E}"/>
                    </a:ext>
                  </a:extLst>
                </p:cNvPr>
                <p:cNvSpPr txBox="1"/>
                <p:nvPr/>
              </p:nvSpPr>
              <p:spPr>
                <a:xfrm>
                  <a:off x="5657748" y="4797982"/>
                  <a:ext cx="149801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40DBFF"/>
                      </a:solidFill>
                      <a:latin typeface="Montserrat SemiBold" panose="00000700000000000000" pitchFamily="2" charset="0"/>
                    </a:rPr>
                    <a:t>100%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862B75-B365-4971-8C44-9E8F61B403B8}"/>
                    </a:ext>
                  </a:extLst>
                </p:cNvPr>
                <p:cNvSpPr txBox="1"/>
                <p:nvPr/>
              </p:nvSpPr>
              <p:spPr>
                <a:xfrm>
                  <a:off x="5678141" y="5153309"/>
                  <a:ext cx="29552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3F8DFA"/>
                      </a:solidFill>
                      <a:latin typeface="Montserrat SemiBold" panose="00000700000000000000" pitchFamily="2" charset="0"/>
                    </a:rPr>
                    <a:t>TRAINING OF MEDICAL CLERKS AND PODT-GRADUATE  INTERNS </a:t>
                  </a:r>
                </a:p>
              </p:txBody>
            </p:sp>
          </p:grpSp>
          <p:sp>
            <p:nvSpPr>
              <p:cNvPr id="14" name="Plus Sign 13">
                <a:extLst>
                  <a:ext uri="{FF2B5EF4-FFF2-40B4-BE49-F238E27FC236}">
                    <a16:creationId xmlns:a16="http://schemas.microsoft.com/office/drawing/2014/main" id="{FF3F1345-B309-4079-A0D3-84C5C0D453D3}"/>
                  </a:ext>
                </a:extLst>
              </p:cNvPr>
              <p:cNvSpPr/>
              <p:nvPr/>
            </p:nvSpPr>
            <p:spPr>
              <a:xfrm>
                <a:off x="5543020" y="4705205"/>
                <a:ext cx="283495" cy="283495"/>
              </a:xfrm>
              <a:prstGeom prst="mathPlus">
                <a:avLst>
                  <a:gd name="adj1" fmla="val 18481"/>
                </a:avLst>
              </a:prstGeom>
              <a:solidFill>
                <a:srgbClr val="3F8D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0C4A9C7-179C-48FD-8B87-724ED6DC8EBB}"/>
                </a:ext>
              </a:extLst>
            </p:cNvPr>
            <p:cNvGrpSpPr/>
            <p:nvPr/>
          </p:nvGrpSpPr>
          <p:grpSpPr>
            <a:xfrm>
              <a:off x="8629120" y="4705205"/>
              <a:ext cx="3090358" cy="817436"/>
              <a:chOff x="5543020" y="4705205"/>
              <a:chExt cx="3090358" cy="81743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80D1731-67C6-4453-A389-D8E3698025E2}"/>
                  </a:ext>
                </a:extLst>
              </p:cNvPr>
              <p:cNvGrpSpPr/>
              <p:nvPr/>
            </p:nvGrpSpPr>
            <p:grpSpPr>
              <a:xfrm>
                <a:off x="5657748" y="4797982"/>
                <a:ext cx="2975630" cy="724659"/>
                <a:chOff x="5657748" y="4797982"/>
                <a:chExt cx="2975630" cy="724659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03FA38C-6BBD-429D-AF8A-AC0201D92057}"/>
                    </a:ext>
                  </a:extLst>
                </p:cNvPr>
                <p:cNvSpPr txBox="1"/>
                <p:nvPr/>
              </p:nvSpPr>
              <p:spPr>
                <a:xfrm>
                  <a:off x="5657748" y="4797982"/>
                  <a:ext cx="128227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40DBFF"/>
                      </a:solidFill>
                      <a:latin typeface="Montserrat SemiBold" panose="00000700000000000000" pitchFamily="2" charset="0"/>
                    </a:rPr>
                    <a:t>100%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EE087D0-C119-428B-BD2A-6421744147CF}"/>
                    </a:ext>
                  </a:extLst>
                </p:cNvPr>
                <p:cNvSpPr txBox="1"/>
                <p:nvPr/>
              </p:nvSpPr>
              <p:spPr>
                <a:xfrm>
                  <a:off x="5678141" y="5153309"/>
                  <a:ext cx="295523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3F8DFA"/>
                      </a:solidFill>
                      <a:latin typeface="Montserrat SemiBold" panose="00000700000000000000" pitchFamily="2" charset="0"/>
                    </a:rPr>
                    <a:t>PATIENTS ARE CLOSELY MONITORED PRIOR, DUTING OR AFTER THE PROCEDURE.</a:t>
                  </a:r>
                </a:p>
              </p:txBody>
            </p:sp>
          </p:grpSp>
          <p:sp>
            <p:nvSpPr>
              <p:cNvPr id="18" name="Plus Sign 17">
                <a:extLst>
                  <a:ext uri="{FF2B5EF4-FFF2-40B4-BE49-F238E27FC236}">
                    <a16:creationId xmlns:a16="http://schemas.microsoft.com/office/drawing/2014/main" id="{F9204280-218A-49D8-A438-7BE35C2A2868}"/>
                  </a:ext>
                </a:extLst>
              </p:cNvPr>
              <p:cNvSpPr/>
              <p:nvPr/>
            </p:nvSpPr>
            <p:spPr>
              <a:xfrm>
                <a:off x="5543020" y="4705205"/>
                <a:ext cx="283495" cy="283495"/>
              </a:xfrm>
              <a:prstGeom prst="mathPlus">
                <a:avLst>
                  <a:gd name="adj1" fmla="val 18481"/>
                </a:avLst>
              </a:prstGeom>
              <a:solidFill>
                <a:srgbClr val="3F8D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D5F9DD-6F9E-4FA5-B3D5-CF9F037BB95C}"/>
              </a:ext>
            </a:extLst>
          </p:cNvPr>
          <p:cNvGrpSpPr/>
          <p:nvPr/>
        </p:nvGrpSpPr>
        <p:grpSpPr>
          <a:xfrm>
            <a:off x="939303" y="1484389"/>
            <a:ext cx="3794566" cy="3889222"/>
            <a:chOff x="939303" y="1385246"/>
            <a:chExt cx="3794566" cy="388922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9951AEF-FE70-45F9-B0CC-DD3D774026A6}"/>
                </a:ext>
              </a:extLst>
            </p:cNvPr>
            <p:cNvGrpSpPr/>
            <p:nvPr/>
          </p:nvGrpSpPr>
          <p:grpSpPr>
            <a:xfrm>
              <a:off x="1064496" y="1620681"/>
              <a:ext cx="3431303" cy="1501745"/>
              <a:chOff x="1064496" y="1620681"/>
              <a:chExt cx="3431303" cy="150174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5FBB2FC-4AB2-4D97-A4A1-69B68A881769}"/>
                  </a:ext>
                </a:extLst>
              </p:cNvPr>
              <p:cNvSpPr txBox="1"/>
              <p:nvPr/>
            </p:nvSpPr>
            <p:spPr>
              <a:xfrm>
                <a:off x="1064496" y="1620681"/>
                <a:ext cx="343130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0" dirty="0">
                    <a:solidFill>
                      <a:srgbClr val="FBFBFE"/>
                    </a:solidFill>
                    <a:latin typeface="Montserrat SemiBold" panose="00000700000000000000" pitchFamily="2" charset="0"/>
                  </a:rPr>
                  <a:t>MEDICAL </a:t>
                </a:r>
              </a:p>
              <a:p>
                <a:pPr algn="r"/>
                <a:r>
                  <a:rPr lang="en-US" sz="4000" dirty="0">
                    <a:solidFill>
                      <a:srgbClr val="FBFBFE"/>
                    </a:solidFill>
                    <a:latin typeface="Montserrat SemiBold" panose="00000700000000000000" pitchFamily="2" charset="0"/>
                  </a:rPr>
                  <a:t>COMPANY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8D580E3-2B0F-4275-A9D9-193D11125F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6095" y="3122426"/>
                <a:ext cx="1094455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767A14A1-465C-4C33-A877-8782A899E2A4}"/>
                </a:ext>
              </a:extLst>
            </p:cNvPr>
            <p:cNvSpPr/>
            <p:nvPr/>
          </p:nvSpPr>
          <p:spPr>
            <a:xfrm>
              <a:off x="939303" y="1385246"/>
              <a:ext cx="3794566" cy="3889222"/>
            </a:xfrm>
            <a:prstGeom prst="frame">
              <a:avLst>
                <a:gd name="adj1" fmla="val 2694"/>
              </a:avLst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D7A237-D3CC-496D-B6D7-9508D5831258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AFBD8D7-54CB-412F-AF8D-80A52227195C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A478EF-5D0D-4AA3-A427-71329CD10CBE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39E6383-3C35-4FBB-83C2-19855A12EA63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B67543D-7320-46C0-A0C8-6AFA19FBC84F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F024FC-F590-4A72-9028-400390DFCAA5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2654BE-B546-48D4-9ED1-FD741498DF3D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EFB089D-952F-4798-B132-CEBAF1BBA3FF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1572284-3243-4A36-8798-F0A7F85017AC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0B30F56-8E75-4EEF-B428-746643917C99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08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945">
        <p:fade/>
      </p:transition>
    </mc:Choice>
    <mc:Fallback xmlns="">
      <p:transition advTm="59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372456-CC8E-466C-B010-A9219853C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8" t="118" r="99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103CE89-C875-43F9-AB3A-07960350E8F4}"/>
              </a:ext>
            </a:extLst>
          </p:cNvPr>
          <p:cNvGrpSpPr/>
          <p:nvPr/>
        </p:nvGrpSpPr>
        <p:grpSpPr>
          <a:xfrm>
            <a:off x="246743" y="145143"/>
            <a:ext cx="11698514" cy="6589486"/>
            <a:chOff x="246743" y="145143"/>
            <a:chExt cx="11698514" cy="65894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BD404D-416B-4FA6-8610-1E033929E7EC}"/>
                </a:ext>
              </a:extLst>
            </p:cNvPr>
            <p:cNvSpPr/>
            <p:nvPr/>
          </p:nvSpPr>
          <p:spPr>
            <a:xfrm>
              <a:off x="246743" y="145143"/>
              <a:ext cx="11698514" cy="6589486"/>
            </a:xfrm>
            <a:prstGeom prst="rect">
              <a:avLst/>
            </a:prstGeom>
            <a:solidFill>
              <a:srgbClr val="40DB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1036B9-1D70-430A-AE84-DCFF3E09218B}"/>
                </a:ext>
              </a:extLst>
            </p:cNvPr>
            <p:cNvSpPr txBox="1"/>
            <p:nvPr/>
          </p:nvSpPr>
          <p:spPr>
            <a:xfrm>
              <a:off x="1394237" y="1209807"/>
              <a:ext cx="323235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WE ARE MEDICAL </a:t>
              </a:r>
            </a:p>
            <a:p>
              <a:r>
                <a:rPr lang="en-US" sz="4400" b="1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TEAM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E5E783-E53B-4123-A0AB-F3B03009C188}"/>
                </a:ext>
              </a:extLst>
            </p:cNvPr>
            <p:cNvSpPr txBox="1"/>
            <p:nvPr/>
          </p:nvSpPr>
          <p:spPr>
            <a:xfrm>
              <a:off x="6850744" y="3868058"/>
              <a:ext cx="364308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AMBULANCE PERSONNEL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DOCTORS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NURSE PRACTITIONERS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FIRST-AIDERS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3F8DFA"/>
                  </a:solidFill>
                  <a:latin typeface="Montserrat SemiBold" panose="00000700000000000000" pitchFamily="2" charset="0"/>
                </a:rPr>
                <a:t>HCA’S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100" dirty="0">
                <a:solidFill>
                  <a:srgbClr val="3F8DFA"/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9" name="Plus Sign 8">
              <a:extLst>
                <a:ext uri="{FF2B5EF4-FFF2-40B4-BE49-F238E27FC236}">
                  <a16:creationId xmlns:a16="http://schemas.microsoft.com/office/drawing/2014/main" id="{729E6DA9-0AC0-4521-8453-F04DCE581696}"/>
                </a:ext>
              </a:extLst>
            </p:cNvPr>
            <p:cNvSpPr/>
            <p:nvPr/>
          </p:nvSpPr>
          <p:spPr>
            <a:xfrm>
              <a:off x="6791248" y="3174644"/>
              <a:ext cx="508712" cy="508712"/>
            </a:xfrm>
            <a:prstGeom prst="mathPlus">
              <a:avLst>
                <a:gd name="adj1" fmla="val 18481"/>
              </a:avLst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Plus Sign 9">
            <a:extLst>
              <a:ext uri="{FF2B5EF4-FFF2-40B4-BE49-F238E27FC236}">
                <a16:creationId xmlns:a16="http://schemas.microsoft.com/office/drawing/2014/main" id="{FEA3E095-B18B-4A90-8420-30927E2EBE3C}"/>
              </a:ext>
            </a:extLst>
          </p:cNvPr>
          <p:cNvSpPr/>
          <p:nvPr/>
        </p:nvSpPr>
        <p:spPr>
          <a:xfrm>
            <a:off x="3902414" y="1508434"/>
            <a:ext cx="221632" cy="221632"/>
          </a:xfrm>
          <a:prstGeom prst="mathPlus">
            <a:avLst>
              <a:gd name="adj1" fmla="val 24928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768B22A-CE8E-4D27-BFD7-2ED3AB12CCE7}"/>
              </a:ext>
            </a:extLst>
          </p:cNvPr>
          <p:cNvCxnSpPr>
            <a:cxnSpLocks/>
          </p:cNvCxnSpPr>
          <p:nvPr/>
        </p:nvCxnSpPr>
        <p:spPr>
          <a:xfrm flipH="1">
            <a:off x="2108200" y="685800"/>
            <a:ext cx="5321300" cy="5283200"/>
          </a:xfrm>
          <a:prstGeom prst="line">
            <a:avLst/>
          </a:prstGeom>
          <a:ln w="38100">
            <a:solidFill>
              <a:srgbClr val="3F8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D133A1-C1B4-4D0B-9DF9-D7663E261466}"/>
              </a:ext>
            </a:extLst>
          </p:cNvPr>
          <p:cNvCxnSpPr>
            <a:cxnSpLocks/>
          </p:cNvCxnSpPr>
          <p:nvPr/>
        </p:nvCxnSpPr>
        <p:spPr>
          <a:xfrm flipH="1">
            <a:off x="2616200" y="2552700"/>
            <a:ext cx="2631621" cy="2592631"/>
          </a:xfrm>
          <a:prstGeom prst="line">
            <a:avLst/>
          </a:prstGeom>
          <a:ln w="12700">
            <a:solidFill>
              <a:srgbClr val="3F8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1CB1BA-72E3-4155-836F-61D16D36CD3D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18022F5-BF69-49A4-8D10-3AFF2ADF482C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223372-AC5F-4D0D-B801-71A7A56DB895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259381-2278-4BDA-A85E-E64678B0458A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B1D2BA-7093-4A2E-9F78-E2EA8B4A1E07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4A66ED-A7EA-42E8-84EC-E46FDF64EB50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6A9C39-5C9C-4D55-B6FE-8E427DC72476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B1E4E40-86DD-4EDE-BEDE-BE3C51F681CA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B98D86-A350-4504-B599-8EAD570EB826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EFF0A96-2A5C-4CA0-AB74-B6985C368BC5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37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471">
        <p:fade/>
      </p:transition>
    </mc:Choice>
    <mc:Fallback xmlns="">
      <p:transition advTm="6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92CEA9-AA09-43A6-9099-62F6BF1608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2" r="36250" b="28821"/>
          <a:stretch/>
        </p:blipFill>
        <p:spPr>
          <a:xfrm>
            <a:off x="-1" y="-25407"/>
            <a:ext cx="4601029" cy="6883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3F29BF-124E-4CA5-9FE1-F15FBD08A941}"/>
              </a:ext>
            </a:extLst>
          </p:cNvPr>
          <p:cNvSpPr/>
          <p:nvPr/>
        </p:nvSpPr>
        <p:spPr>
          <a:xfrm>
            <a:off x="4601028" y="-25407"/>
            <a:ext cx="7590972" cy="6883407"/>
          </a:xfrm>
          <a:prstGeom prst="rect">
            <a:avLst/>
          </a:pr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2FC1C-BD51-482F-B980-9223A48FDF7E}"/>
              </a:ext>
            </a:extLst>
          </p:cNvPr>
          <p:cNvSpPr txBox="1"/>
          <p:nvPr/>
        </p:nvSpPr>
        <p:spPr>
          <a:xfrm>
            <a:off x="8402282" y="2711450"/>
            <a:ext cx="33347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F8DFA"/>
                </a:solidFill>
                <a:latin typeface="Montserrat SemiBold" panose="00000700000000000000" pitchFamily="2" charset="0"/>
              </a:rPr>
              <a:t>BASED  IN DEDICATED OUTPATIENT TRAINING CENTERS IN WHICH RESIDENTS WORKS</a:t>
            </a:r>
          </a:p>
          <a:p>
            <a:endParaRPr lang="en-US" sz="10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3F8DFA"/>
                </a:solidFill>
                <a:latin typeface="Montserrat SemiBold" panose="00000700000000000000" pitchFamily="2" charset="0"/>
              </a:rPr>
              <a:t>TRAINESS REQUIRED  ATLEAST 6 MONTHS OF INPATIENT HOSPITAL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D92A26-FB48-4E50-BD65-5B8F1FD5E178}"/>
              </a:ext>
            </a:extLst>
          </p:cNvPr>
          <p:cNvGrpSpPr/>
          <p:nvPr/>
        </p:nvGrpSpPr>
        <p:grpSpPr>
          <a:xfrm>
            <a:off x="3687942" y="584200"/>
            <a:ext cx="4121435" cy="4254500"/>
            <a:chOff x="3687942" y="584200"/>
            <a:chExt cx="4121435" cy="4254500"/>
          </a:xfrm>
        </p:grpSpPr>
        <p:sp>
          <p:nvSpPr>
            <p:cNvPr id="8" name="Frame 7">
              <a:extLst>
                <a:ext uri="{FF2B5EF4-FFF2-40B4-BE49-F238E27FC236}">
                  <a16:creationId xmlns:a16="http://schemas.microsoft.com/office/drawing/2014/main" id="{099446C9-DDA0-4A07-B9B5-F2B561F9ED0B}"/>
                </a:ext>
              </a:extLst>
            </p:cNvPr>
            <p:cNvSpPr/>
            <p:nvPr/>
          </p:nvSpPr>
          <p:spPr>
            <a:xfrm>
              <a:off x="3687942" y="584200"/>
              <a:ext cx="4121435" cy="4254500"/>
            </a:xfrm>
            <a:prstGeom prst="frame">
              <a:avLst>
                <a:gd name="adj1" fmla="val 3025"/>
              </a:avLst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AFEF4B-6624-416E-8D8F-26A9B1DBD0BA}"/>
                </a:ext>
              </a:extLst>
            </p:cNvPr>
            <p:cNvSpPr txBox="1"/>
            <p:nvPr/>
          </p:nvSpPr>
          <p:spPr>
            <a:xfrm>
              <a:off x="4299045" y="3259869"/>
              <a:ext cx="31734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FAMILY </a:t>
              </a:r>
            </a:p>
            <a:p>
              <a:pPr algn="r"/>
              <a:r>
                <a:rPr lang="en-US" sz="3600" b="1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MEDICINE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C33271E-AFDA-4914-AECE-CD93100444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9290" y="3131461"/>
              <a:ext cx="592825" cy="0"/>
            </a:xfrm>
            <a:prstGeom prst="line">
              <a:avLst/>
            </a:prstGeom>
            <a:ln w="38100">
              <a:solidFill>
                <a:srgbClr val="3F8D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lus Sign 9">
            <a:extLst>
              <a:ext uri="{FF2B5EF4-FFF2-40B4-BE49-F238E27FC236}">
                <a16:creationId xmlns:a16="http://schemas.microsoft.com/office/drawing/2014/main" id="{2BF84661-B6DC-4D63-88F0-51ED0E5365D3}"/>
              </a:ext>
            </a:extLst>
          </p:cNvPr>
          <p:cNvSpPr/>
          <p:nvPr/>
        </p:nvSpPr>
        <p:spPr>
          <a:xfrm>
            <a:off x="8469582" y="522382"/>
            <a:ext cx="888800" cy="888800"/>
          </a:xfrm>
          <a:prstGeom prst="mathPlus">
            <a:avLst>
              <a:gd name="adj1" fmla="val 18481"/>
            </a:avLst>
          </a:prstGeom>
          <a:solidFill>
            <a:srgbClr val="3F8DF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8783F5-500C-457B-B1EE-D2BF0740B6B1}"/>
              </a:ext>
            </a:extLst>
          </p:cNvPr>
          <p:cNvSpPr/>
          <p:nvPr/>
        </p:nvSpPr>
        <p:spPr>
          <a:xfrm>
            <a:off x="-14440" y="0"/>
            <a:ext cx="4615468" cy="6848956"/>
          </a:xfrm>
          <a:prstGeom prst="rect">
            <a:avLst/>
          </a:prstGeom>
          <a:gradFill flip="none" rotWithShape="1">
            <a:gsLst>
              <a:gs pos="0">
                <a:srgbClr val="40DBFF">
                  <a:alpha val="8000"/>
                </a:srgbClr>
              </a:gs>
              <a:gs pos="51000">
                <a:srgbClr val="00B0F0">
                  <a:alpha val="24000"/>
                </a:srgbClr>
              </a:gs>
              <a:gs pos="100000">
                <a:srgbClr val="3F8DFA">
                  <a:shade val="100000"/>
                  <a:satMod val="115000"/>
                </a:srgb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2CCC40-40DD-4141-8557-CA4FD48EF0A9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D4521-262F-4DD2-8477-D404122970F2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796F56-2B84-4FC0-8A7F-9AE61F5533EE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E756F5-5412-41AE-A435-EC5DD5A3A5EF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650342-CAD2-4E76-9EEA-44877C223CB1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E185B7-0D1F-4135-93F8-0C61FB15B0B1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A06B1-63F5-43BC-B879-9662E2038A7C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FE244D7-3853-4A5C-B585-73677251C292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22377F-37F9-4CD5-91AE-51B0ED5A5CE8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9D5E9A-2BF6-41C5-8EBB-3B6B02C49F26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4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948">
        <p:fade/>
      </p:transition>
    </mc:Choice>
    <mc:Fallback xmlns="">
      <p:transition advTm="5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29637-9981-4111-AA57-582044570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743" r="24001" b="26611"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4EA824-46E6-4D9B-A81C-9E0632D7C3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0" r="640" b="23520"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F4B9E51-CC06-4F3E-A743-D0CA2143B03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2F2F2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624B14-1A24-48D7-84B0-AE3D1C3CC20D}"/>
                </a:ext>
              </a:extLst>
            </p:cNvPr>
            <p:cNvSpPr/>
            <p:nvPr/>
          </p:nvSpPr>
          <p:spPr>
            <a:xfrm>
              <a:off x="0" y="0"/>
              <a:ext cx="6096000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4C52A3-8BFD-4134-A8B8-4FF3EE61B615}"/>
                </a:ext>
              </a:extLst>
            </p:cNvPr>
            <p:cNvSpPr/>
            <p:nvPr/>
          </p:nvSpPr>
          <p:spPr>
            <a:xfrm>
              <a:off x="6096000" y="3429000"/>
              <a:ext cx="6096000" cy="3429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80CA84-F569-43BD-B619-FF4A2C73735B}"/>
              </a:ext>
            </a:extLst>
          </p:cNvPr>
          <p:cNvSpPr txBox="1"/>
          <p:nvPr/>
        </p:nvSpPr>
        <p:spPr>
          <a:xfrm>
            <a:off x="6879771" y="4064000"/>
            <a:ext cx="4867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0DBFF"/>
                </a:solidFill>
                <a:latin typeface="Montserrat SemiBold" panose="00000700000000000000" pitchFamily="2" charset="0"/>
              </a:rPr>
              <a:t>MEDICAL EXAMINATION FEE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6E4CB-895F-43AC-9A5D-4956A138F696}"/>
              </a:ext>
            </a:extLst>
          </p:cNvPr>
          <p:cNvSpPr txBox="1"/>
          <p:nvPr/>
        </p:nvSpPr>
        <p:spPr>
          <a:xfrm>
            <a:off x="6879772" y="4760973"/>
            <a:ext cx="44268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F8DFA"/>
                </a:solidFill>
                <a:latin typeface="Montserrat SemiBold" panose="00000700000000000000" pitchFamily="2" charset="0"/>
              </a:rPr>
              <a:t>THIS MEDICAL FEE INCLUDES </a:t>
            </a:r>
          </a:p>
          <a:p>
            <a:endParaRPr lang="en-US" sz="12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F8DFA"/>
                </a:solidFill>
                <a:latin typeface="Montserrat SemiBold" panose="00000700000000000000" pitchFamily="2" charset="0"/>
              </a:rPr>
              <a:t>PHYSICAL EXAMINATION &amp; DOCUMENT FEE - $100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F8DFA"/>
                </a:solidFill>
                <a:latin typeface="Montserrat SemiBold" panose="00000700000000000000" pitchFamily="2" charset="0"/>
              </a:rPr>
              <a:t>CHEST X-RAY - $100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F8DFA"/>
                </a:solidFill>
                <a:latin typeface="Montserrat SemiBold" panose="00000700000000000000" pitchFamily="2" charset="0"/>
              </a:rPr>
              <a:t>ROUTINE URINALYSIS - $100</a:t>
            </a:r>
          </a:p>
          <a:p>
            <a:endParaRPr lang="en-US" sz="1200" b="1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35FE79-6EF2-4617-A649-88B470A59070}"/>
              </a:ext>
            </a:extLst>
          </p:cNvPr>
          <p:cNvGrpSpPr/>
          <p:nvPr/>
        </p:nvGrpSpPr>
        <p:grpSpPr>
          <a:xfrm>
            <a:off x="866125" y="908856"/>
            <a:ext cx="4028007" cy="4193848"/>
            <a:chOff x="866125" y="908856"/>
            <a:chExt cx="4028007" cy="41938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6C8076-8926-4F98-8846-9EB5D3C066A5}"/>
                </a:ext>
              </a:extLst>
            </p:cNvPr>
            <p:cNvSpPr txBox="1"/>
            <p:nvPr/>
          </p:nvSpPr>
          <p:spPr>
            <a:xfrm>
              <a:off x="1619267" y="1436120"/>
              <a:ext cx="28864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b="1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MEDICAL </a:t>
              </a:r>
            </a:p>
            <a:p>
              <a:pPr algn="r"/>
              <a:r>
                <a:rPr lang="en-US" sz="3200" b="1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CLINIC </a:t>
              </a:r>
            </a:p>
            <a:p>
              <a:pPr algn="r"/>
              <a:r>
                <a:rPr lang="en-US" sz="3200" b="1" dirty="0">
                  <a:solidFill>
                    <a:srgbClr val="40DBFF"/>
                  </a:solidFill>
                  <a:latin typeface="Montserrat SemiBold" panose="00000700000000000000" pitchFamily="2" charset="0"/>
                </a:rPr>
                <a:t>TEST </a:t>
              </a:r>
            </a:p>
          </p:txBody>
        </p:sp>
        <p:sp>
          <p:nvSpPr>
            <p:cNvPr id="12" name="Frame 11">
              <a:extLst>
                <a:ext uri="{FF2B5EF4-FFF2-40B4-BE49-F238E27FC236}">
                  <a16:creationId xmlns:a16="http://schemas.microsoft.com/office/drawing/2014/main" id="{9B909C70-A16C-47EC-B39E-5D3D86D661DB}"/>
                </a:ext>
              </a:extLst>
            </p:cNvPr>
            <p:cNvSpPr/>
            <p:nvPr/>
          </p:nvSpPr>
          <p:spPr>
            <a:xfrm>
              <a:off x="866125" y="908856"/>
              <a:ext cx="4028007" cy="4193848"/>
            </a:xfrm>
            <a:prstGeom prst="frame">
              <a:avLst>
                <a:gd name="adj1" fmla="val 3314"/>
              </a:avLst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Plus Sign 12">
              <a:extLst>
                <a:ext uri="{FF2B5EF4-FFF2-40B4-BE49-F238E27FC236}">
                  <a16:creationId xmlns:a16="http://schemas.microsoft.com/office/drawing/2014/main" id="{73062D4F-CE56-4BF2-97B2-F1BA8D99D2F5}"/>
                </a:ext>
              </a:extLst>
            </p:cNvPr>
            <p:cNvSpPr/>
            <p:nvPr/>
          </p:nvSpPr>
          <p:spPr>
            <a:xfrm>
              <a:off x="1118392" y="1184204"/>
              <a:ext cx="568396" cy="568396"/>
            </a:xfrm>
            <a:prstGeom prst="mathPlus">
              <a:avLst>
                <a:gd name="adj1" fmla="val 18481"/>
              </a:avLst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C1F7A04-1F64-4994-9736-C78B682824C2}"/>
              </a:ext>
            </a:extLst>
          </p:cNvPr>
          <p:cNvSpPr/>
          <p:nvPr/>
        </p:nvSpPr>
        <p:spPr>
          <a:xfrm rot="2700000">
            <a:off x="5809283" y="3142280"/>
            <a:ext cx="573437" cy="573437"/>
          </a:xfrm>
          <a:prstGeom prst="rect">
            <a:avLst/>
          </a:prstGeom>
          <a:solidFill>
            <a:srgbClr val="40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182275-3278-43C2-A9E7-E557978C52F7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C5A21DE-888B-441A-A7B8-9D922588CFB8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93877A-8F2C-4C95-A70F-09FA8D55F2F0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D4B965-A6A7-4000-821C-D2D78F19B180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B4703A-D0F6-4336-A3F5-BBC949180602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DC869D-7125-4301-A24A-94B4CAF3387F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A5928D-F4CE-4202-AB9A-23E7357CB91D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3001BA-3ABD-43B3-9537-36EE189A5A24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C90D69-22F8-4E32-AAAB-3DAD717D18BD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104F15-EEF4-4821-993F-995B2850011D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116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276">
        <p:fade/>
      </p:transition>
    </mc:Choice>
    <mc:Fallback xmlns="">
      <p:transition advTm="6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9C0C306-7E3A-46D8-A37C-4C4C9DA20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 t="20586" r="26064" b="18057"/>
          <a:stretch/>
        </p:blipFill>
        <p:spPr>
          <a:xfrm>
            <a:off x="2674406" y="1344816"/>
            <a:ext cx="6213536" cy="40387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FFD48E2-BC78-4520-B521-86CD487AC79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9A701AA-BDDF-4D18-84A5-A4D68A6CF166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F7C3778-B2C0-40D5-A363-6420579511C5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custGeom>
                <a:avLst/>
                <a:gdLst>
                  <a:gd name="connsiteX0" fmla="*/ 0 w 12192000"/>
                  <a:gd name="connsiteY0" fmla="*/ 0 h 6858000"/>
                  <a:gd name="connsiteX1" fmla="*/ 12192000 w 12192000"/>
                  <a:gd name="connsiteY1" fmla="*/ 0 h 6858000"/>
                  <a:gd name="connsiteX2" fmla="*/ 12192000 w 12192000"/>
                  <a:gd name="connsiteY2" fmla="*/ 6858000 h 6858000"/>
                  <a:gd name="connsiteX3" fmla="*/ 0 w 12192000"/>
                  <a:gd name="connsiteY3" fmla="*/ 6858000 h 6858000"/>
                  <a:gd name="connsiteX4" fmla="*/ 0 w 12192000"/>
                  <a:gd name="connsiteY4" fmla="*/ 0 h 6858000"/>
                  <a:gd name="connsiteX5" fmla="*/ 6096000 w 12192000"/>
                  <a:gd name="connsiteY5" fmla="*/ 1444172 h 6858000"/>
                  <a:gd name="connsiteX6" fmla="*/ 4183743 w 12192000"/>
                  <a:gd name="connsiteY6" fmla="*/ 3356429 h 6858000"/>
                  <a:gd name="connsiteX7" fmla="*/ 6096000 w 12192000"/>
                  <a:gd name="connsiteY7" fmla="*/ 5268686 h 6858000"/>
                  <a:gd name="connsiteX8" fmla="*/ 8008257 w 12192000"/>
                  <a:gd name="connsiteY8" fmla="*/ 3356429 h 6858000"/>
                  <a:gd name="connsiteX9" fmla="*/ 6096000 w 12192000"/>
                  <a:gd name="connsiteY9" fmla="*/ 1444172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192000" h="6858000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6858000"/>
                    </a:lnTo>
                    <a:lnTo>
                      <a:pt x="0" y="6858000"/>
                    </a:lnTo>
                    <a:lnTo>
                      <a:pt x="0" y="0"/>
                    </a:lnTo>
                    <a:close/>
                    <a:moveTo>
                      <a:pt x="6096000" y="1444172"/>
                    </a:moveTo>
                    <a:lnTo>
                      <a:pt x="4183743" y="3356429"/>
                    </a:lnTo>
                    <a:lnTo>
                      <a:pt x="6096000" y="5268686"/>
                    </a:lnTo>
                    <a:lnTo>
                      <a:pt x="8008257" y="3356429"/>
                    </a:lnTo>
                    <a:lnTo>
                      <a:pt x="6096000" y="1444172"/>
                    </a:lnTo>
                    <a:close/>
                  </a:path>
                </a:pathLst>
              </a:custGeom>
              <a:solidFill>
                <a:srgbClr val="FAFA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AFAFD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FC02223-5E22-4023-AF56-3509A3277AED}"/>
                  </a:ext>
                </a:extLst>
              </p:cNvPr>
              <p:cNvSpPr/>
              <p:nvPr/>
            </p:nvSpPr>
            <p:spPr>
              <a:xfrm rot="2700000">
                <a:off x="4743830" y="2004259"/>
                <a:ext cx="2704340" cy="2704340"/>
              </a:xfrm>
              <a:prstGeom prst="rect">
                <a:avLst/>
              </a:prstGeom>
              <a:gradFill flip="none" rotWithShape="1">
                <a:gsLst>
                  <a:gs pos="0">
                    <a:srgbClr val="40DBFF">
                      <a:alpha val="61000"/>
                    </a:srgbClr>
                  </a:gs>
                  <a:gs pos="50000">
                    <a:srgbClr val="00B0F0">
                      <a:alpha val="62000"/>
                    </a:srgbClr>
                  </a:gs>
                  <a:gs pos="100000">
                    <a:srgbClr val="3F8DFA">
                      <a:shade val="100000"/>
                      <a:satMod val="115000"/>
                      <a:alpha val="75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5CA314A-D3BC-4A74-B1F9-9C871ADA80EF}"/>
                </a:ext>
              </a:extLst>
            </p:cNvPr>
            <p:cNvGrpSpPr/>
            <p:nvPr/>
          </p:nvGrpSpPr>
          <p:grpSpPr>
            <a:xfrm>
              <a:off x="3028816" y="878528"/>
              <a:ext cx="6162009" cy="117905"/>
              <a:chOff x="3028816" y="878528"/>
              <a:chExt cx="6162009" cy="11790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10552B9-DB39-4E89-A1BF-82297285D66C}"/>
                  </a:ext>
                </a:extLst>
              </p:cNvPr>
              <p:cNvSpPr/>
              <p:nvPr/>
            </p:nvSpPr>
            <p:spPr>
              <a:xfrm rot="2813839">
                <a:off x="7642237" y="-552155"/>
                <a:ext cx="111541" cy="2985635"/>
              </a:xfrm>
              <a:prstGeom prst="rect">
                <a:avLst/>
              </a:prstGeom>
              <a:solidFill>
                <a:srgbClr val="3F8D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E5F6224-66F3-4326-9ACC-4D48A4F7A6A0}"/>
                  </a:ext>
                </a:extLst>
              </p:cNvPr>
              <p:cNvSpPr/>
              <p:nvPr/>
            </p:nvSpPr>
            <p:spPr>
              <a:xfrm rot="18808093">
                <a:off x="4456521" y="-549177"/>
                <a:ext cx="111541" cy="2966951"/>
              </a:xfrm>
              <a:prstGeom prst="rect">
                <a:avLst/>
              </a:prstGeom>
              <a:solidFill>
                <a:srgbClr val="3F8D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D1B909C-9D85-47A3-B367-359478AF5D18}"/>
              </a:ext>
            </a:extLst>
          </p:cNvPr>
          <p:cNvSpPr txBox="1"/>
          <p:nvPr/>
        </p:nvSpPr>
        <p:spPr>
          <a:xfrm>
            <a:off x="749761" y="991352"/>
            <a:ext cx="30094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40DBFF"/>
                </a:solidFill>
                <a:latin typeface="Montserrat SemiBold" panose="00000700000000000000" pitchFamily="2" charset="0"/>
              </a:rPr>
              <a:t>WE ARE MEDICAL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6E4C2-487F-4E87-AA42-45BB237DFABE}"/>
              </a:ext>
            </a:extLst>
          </p:cNvPr>
          <p:cNvSpPr txBox="1"/>
          <p:nvPr/>
        </p:nvSpPr>
        <p:spPr>
          <a:xfrm>
            <a:off x="5255487" y="250281"/>
            <a:ext cx="178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0DBFF"/>
                </a:solidFill>
                <a:latin typeface="Montserrat SemiBold" panose="00000700000000000000" pitchFamily="2" charset="0"/>
              </a:rPr>
              <a:t>YOUR </a:t>
            </a:r>
          </a:p>
          <a:p>
            <a:pPr algn="ctr"/>
            <a:r>
              <a:rPr lang="en-US" sz="2000" dirty="0">
                <a:solidFill>
                  <a:srgbClr val="40DBFF"/>
                </a:solidFill>
                <a:latin typeface="Montserrat SemiBold" panose="00000700000000000000" pitchFamily="2" charset="0"/>
              </a:rPr>
              <a:t>TITLE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65C3F-78DE-4FA4-B1B1-DC1C7117543D}"/>
              </a:ext>
            </a:extLst>
          </p:cNvPr>
          <p:cNvSpPr txBox="1"/>
          <p:nvPr/>
        </p:nvSpPr>
        <p:spPr>
          <a:xfrm>
            <a:off x="8428278" y="2959441"/>
            <a:ext cx="3386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3F8DFA"/>
                </a:solidFill>
                <a:latin typeface="Montserrat SemiBold" panose="00000700000000000000" pitchFamily="2" charset="0"/>
              </a:rPr>
              <a:t>FIRST-AIDERS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3F8DFA"/>
                </a:solidFill>
                <a:latin typeface="Montserrat SemiBold" panose="00000700000000000000" pitchFamily="2" charset="0"/>
              </a:rPr>
              <a:t>HCA’S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6ADD09-677A-4BD3-9F48-18E7F3087D1B}"/>
              </a:ext>
            </a:extLst>
          </p:cNvPr>
          <p:cNvSpPr txBox="1"/>
          <p:nvPr/>
        </p:nvSpPr>
        <p:spPr>
          <a:xfrm>
            <a:off x="742182" y="4513966"/>
            <a:ext cx="4080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AMBULANCE PERSONNEL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DOCTORS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NURSE PRACTITIONERS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B8AE50B6-E5F8-4020-A850-59C012F966F8}"/>
              </a:ext>
            </a:extLst>
          </p:cNvPr>
          <p:cNvSpPr/>
          <p:nvPr/>
        </p:nvSpPr>
        <p:spPr>
          <a:xfrm>
            <a:off x="10914057" y="250281"/>
            <a:ext cx="900572" cy="900572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A79EE3-4BB3-4B02-9B1A-48FE0523222E}"/>
              </a:ext>
            </a:extLst>
          </p:cNvPr>
          <p:cNvCxnSpPr>
            <a:cxnSpLocks/>
          </p:cNvCxnSpPr>
          <p:nvPr/>
        </p:nvCxnSpPr>
        <p:spPr>
          <a:xfrm flipH="1">
            <a:off x="4686300" y="-143468"/>
            <a:ext cx="4656366" cy="4417255"/>
          </a:xfrm>
          <a:prstGeom prst="line">
            <a:avLst/>
          </a:prstGeom>
          <a:ln w="19050">
            <a:solidFill>
              <a:srgbClr val="3F8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C67A2A-37AA-4538-837E-D4B08110499D}"/>
              </a:ext>
            </a:extLst>
          </p:cNvPr>
          <p:cNvCxnSpPr>
            <a:cxnSpLocks/>
          </p:cNvCxnSpPr>
          <p:nvPr/>
        </p:nvCxnSpPr>
        <p:spPr>
          <a:xfrm flipH="1">
            <a:off x="4936018" y="4273787"/>
            <a:ext cx="2631621" cy="2592631"/>
          </a:xfrm>
          <a:prstGeom prst="line">
            <a:avLst/>
          </a:prstGeom>
          <a:ln w="12700">
            <a:solidFill>
              <a:srgbClr val="3F8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A117870-435A-4282-92C5-D3D9E5ACF4E8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B9F31CA-0962-4AD8-9F7E-4CB345AE9039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E1F02B-16E3-471A-9FC7-CAC7FB916875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FF6847D-8030-4E29-975C-6DBADBDE1688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9EFA2E-6931-4889-A7A6-4398FFDFFD76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6305C02-7F9F-4C32-A06C-AD8F716F3D70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6220D26-D96D-474D-8F64-7BDA61FEA104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75F647D-8E5D-4874-AB47-2C2040C67E26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6AA548A-DF96-4A96-8F65-C9B510294085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8F3377D-9870-44C5-AA1B-6EDF4F3A0242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94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271">
        <p:fade/>
      </p:transition>
    </mc:Choice>
    <mc:Fallback xmlns="">
      <p:transition advTm="7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3A75B1-C0C8-4551-8AB5-6BF6523DEE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3" r="32006"/>
          <a:stretch/>
        </p:blipFill>
        <p:spPr>
          <a:xfrm>
            <a:off x="0" y="0"/>
            <a:ext cx="558487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352D3E-EE0C-446A-B404-B0BCAC53F370}"/>
              </a:ext>
            </a:extLst>
          </p:cNvPr>
          <p:cNvSpPr/>
          <p:nvPr/>
        </p:nvSpPr>
        <p:spPr>
          <a:xfrm>
            <a:off x="-14441" y="0"/>
            <a:ext cx="5272241" cy="6848956"/>
          </a:xfrm>
          <a:prstGeom prst="rect">
            <a:avLst/>
          </a:prstGeom>
          <a:gradFill flip="none" rotWithShape="1">
            <a:gsLst>
              <a:gs pos="0">
                <a:srgbClr val="40DBFF">
                  <a:alpha val="8000"/>
                </a:srgbClr>
              </a:gs>
              <a:gs pos="0">
                <a:srgbClr val="00B0F0">
                  <a:alpha val="24000"/>
                </a:srgbClr>
              </a:gs>
              <a:gs pos="100000">
                <a:srgbClr val="3F8DFA">
                  <a:shade val="100000"/>
                  <a:satMod val="115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95EC08-BDF5-45E0-9BC8-EF3039C76770}"/>
              </a:ext>
            </a:extLst>
          </p:cNvPr>
          <p:cNvSpPr/>
          <p:nvPr/>
        </p:nvSpPr>
        <p:spPr>
          <a:xfrm>
            <a:off x="5257800" y="0"/>
            <a:ext cx="6934200" cy="6858000"/>
          </a:xfrm>
          <a:prstGeom prst="rect">
            <a:avLst/>
          </a:prstGeom>
          <a:solidFill>
            <a:srgbClr val="FB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7A2ECA-E06F-4784-9FCD-BA51D240D1F6}"/>
              </a:ext>
            </a:extLst>
          </p:cNvPr>
          <p:cNvGrpSpPr/>
          <p:nvPr/>
        </p:nvGrpSpPr>
        <p:grpSpPr>
          <a:xfrm>
            <a:off x="891812" y="3063485"/>
            <a:ext cx="3328932" cy="3465990"/>
            <a:chOff x="891812" y="3063485"/>
            <a:chExt cx="3328932" cy="346599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689539-C8DE-414D-9F92-C73655FD8A18}"/>
                </a:ext>
              </a:extLst>
            </p:cNvPr>
            <p:cNvSpPr txBox="1"/>
            <p:nvPr/>
          </p:nvSpPr>
          <p:spPr>
            <a:xfrm>
              <a:off x="1363511" y="4566960"/>
              <a:ext cx="23855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MEDICAL</a:t>
              </a:r>
            </a:p>
            <a:p>
              <a:pPr algn="r"/>
              <a:r>
                <a:rPr lang="en-US" sz="2800" dirty="0">
                  <a:solidFill>
                    <a:srgbClr val="FAFAFD"/>
                  </a:solidFill>
                  <a:latin typeface="Montserrat SemiBold" panose="00000700000000000000" pitchFamily="2" charset="0"/>
                </a:rPr>
                <a:t>ANALYLSIS</a:t>
              </a:r>
            </a:p>
          </p:txBody>
        </p: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5819500E-F95B-4A18-8F76-29DBA7C8584E}"/>
                </a:ext>
              </a:extLst>
            </p:cNvPr>
            <p:cNvSpPr/>
            <p:nvPr/>
          </p:nvSpPr>
          <p:spPr>
            <a:xfrm>
              <a:off x="891812" y="3063485"/>
              <a:ext cx="3328932" cy="3465990"/>
            </a:xfrm>
            <a:prstGeom prst="frame">
              <a:avLst>
                <a:gd name="adj1" fmla="val 3314"/>
              </a:avLst>
            </a:prstGeom>
            <a:solidFill>
              <a:srgbClr val="FA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6825B2-8133-4797-A2E7-BEA56827635E}"/>
              </a:ext>
            </a:extLst>
          </p:cNvPr>
          <p:cNvSpPr txBox="1"/>
          <p:nvPr/>
        </p:nvSpPr>
        <p:spPr>
          <a:xfrm>
            <a:off x="6255026" y="1082828"/>
            <a:ext cx="4012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40DBFF"/>
                </a:solidFill>
                <a:latin typeface="Montserrat SemiBold" panose="00000700000000000000" pitchFamily="2" charset="0"/>
              </a:rPr>
              <a:t>MEDICAL REAGENT 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9D6BE-ED66-4911-BFB2-27AD28653CFA}"/>
              </a:ext>
            </a:extLst>
          </p:cNvPr>
          <p:cNvSpPr txBox="1"/>
          <p:nvPr/>
        </p:nvSpPr>
        <p:spPr>
          <a:xfrm>
            <a:off x="7127857" y="3782130"/>
            <a:ext cx="3328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F8DFA"/>
                </a:solidFill>
                <a:latin typeface="Montserrat SemiBold" panose="00000700000000000000" pitchFamily="2" charset="0"/>
              </a:rPr>
              <a:t>AMNIOCENTESIS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F8DFA"/>
                </a:solidFill>
                <a:latin typeface="Montserrat SemiBold" panose="00000700000000000000" pitchFamily="2" charset="0"/>
              </a:rPr>
              <a:t>BLOOD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F8DFA"/>
                </a:solidFill>
                <a:latin typeface="Montserrat SemiBold" panose="00000700000000000000" pitchFamily="2" charset="0"/>
              </a:rPr>
              <a:t>BLOOD COUNT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F8DFA"/>
                </a:solidFill>
                <a:latin typeface="Montserrat SemiBold" panose="00000700000000000000" pitchFamily="2" charset="0"/>
              </a:rPr>
              <a:t>BLOOD TYPING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F8DFA"/>
                </a:solidFill>
                <a:latin typeface="Montserrat SemiBold" panose="00000700000000000000" pitchFamily="2" charset="0"/>
              </a:rPr>
              <a:t>BONE MARROW ASPIRATION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F8DFA"/>
                </a:solidFill>
                <a:latin typeface="Montserrat SemiBold" panose="00000700000000000000" pitchFamily="2" charset="0"/>
              </a:rPr>
              <a:t>ENZYME ANALYSIS</a:t>
            </a: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D94DBA3F-5843-4F82-857F-B8DD8EC291FB}"/>
              </a:ext>
            </a:extLst>
          </p:cNvPr>
          <p:cNvSpPr/>
          <p:nvPr/>
        </p:nvSpPr>
        <p:spPr>
          <a:xfrm>
            <a:off x="8695706" y="752356"/>
            <a:ext cx="667768" cy="667768"/>
          </a:xfrm>
          <a:prstGeom prst="mathPlus">
            <a:avLst>
              <a:gd name="adj1" fmla="val 18481"/>
            </a:avLst>
          </a:prstGeom>
          <a:solidFill>
            <a:srgbClr val="3F8D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3DC471-FC0A-4F03-82D3-CF6DCB87733F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56682C-0882-4EFC-B12D-780A3CAA3E0B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383C3B-CD4A-4738-A3C8-2DB7B4F65841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57D42DE-F87C-4D87-AFE5-7B2123DA57C6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1E5EDA-8FB9-4329-8EA9-BCD10C047C51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36C2B2-21B7-43E5-B354-74987542C75A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0B9CE7-A912-4822-9B6F-C2233852FDF0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C4054B-E9FF-46E3-BC2A-CDB91F93660A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68619B-6132-4ACC-A89C-8BFB9C2CE417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5D086A-84C6-49B6-BC62-6BC5F042A24B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8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603">
        <p:fade/>
      </p:transition>
    </mc:Choice>
    <mc:Fallback xmlns="">
      <p:transition advTm="7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6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A29F9CF-21DA-423E-8365-B33D87F67685}"/>
              </a:ext>
            </a:extLst>
          </p:cNvPr>
          <p:cNvGrpSpPr/>
          <p:nvPr/>
        </p:nvGrpSpPr>
        <p:grpSpPr>
          <a:xfrm>
            <a:off x="-14440" y="0"/>
            <a:ext cx="6777191" cy="6858000"/>
            <a:chOff x="-14440" y="0"/>
            <a:chExt cx="6777191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758735-E689-4C1C-B8B8-191C59262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031"/>
            <a:stretch/>
          </p:blipFill>
          <p:spPr>
            <a:xfrm>
              <a:off x="3207620" y="3419956"/>
              <a:ext cx="3555130" cy="34380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3327E4-5D62-462D-A8CB-FA09834B9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000"/>
            <a:stretch/>
          </p:blipFill>
          <p:spPr>
            <a:xfrm>
              <a:off x="0" y="3427326"/>
              <a:ext cx="3200400" cy="3429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A1AAF4-28FB-49E2-BB5D-1D247E540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40"/>
            <a:stretch/>
          </p:blipFill>
          <p:spPr>
            <a:xfrm>
              <a:off x="-14440" y="1674"/>
              <a:ext cx="3562351" cy="34289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58A91C-A9EA-43D3-90F1-692299AFA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1" r="15880"/>
            <a:stretch/>
          </p:blipFill>
          <p:spPr>
            <a:xfrm>
              <a:off x="3200401" y="0"/>
              <a:ext cx="3562350" cy="3428999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260A427-2ED4-4388-B49D-D62A73CC8789}"/>
              </a:ext>
            </a:extLst>
          </p:cNvPr>
          <p:cNvSpPr/>
          <p:nvPr/>
        </p:nvSpPr>
        <p:spPr>
          <a:xfrm>
            <a:off x="6762751" y="-2"/>
            <a:ext cx="5429249" cy="6856328"/>
          </a:xfrm>
          <a:prstGeom prst="rect">
            <a:avLst/>
          </a:pr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97CBA9-4DC0-4B98-AAF7-CC90B2ED6A42}"/>
              </a:ext>
            </a:extLst>
          </p:cNvPr>
          <p:cNvSpPr txBox="1"/>
          <p:nvPr/>
        </p:nvSpPr>
        <p:spPr>
          <a:xfrm>
            <a:off x="7589520" y="1014828"/>
            <a:ext cx="446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0DBFF"/>
                </a:solidFill>
                <a:latin typeface="Montserrat SemiBold" panose="00000700000000000000" pitchFamily="2" charset="0"/>
              </a:rPr>
              <a:t>HEALTH SERVICE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FD1E4-A4BA-4D76-AB38-90DFDEEAA3A2}"/>
              </a:ext>
            </a:extLst>
          </p:cNvPr>
          <p:cNvSpPr txBox="1"/>
          <p:nvPr/>
        </p:nvSpPr>
        <p:spPr>
          <a:xfrm>
            <a:off x="7650480" y="2550833"/>
            <a:ext cx="356235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CONSIST OF </a:t>
            </a:r>
          </a:p>
          <a:p>
            <a:endParaRPr lang="en-PH" sz="11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PH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MEDICAL PROFESSIONALS</a:t>
            </a:r>
          </a:p>
          <a:p>
            <a:endParaRPr lang="en-PH" sz="11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PH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ORGANIZATIONS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PH" sz="11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PH" sz="1100" dirty="0">
                <a:solidFill>
                  <a:srgbClr val="3F8DFA"/>
                </a:solidFill>
                <a:latin typeface="Montserrat SemiBold" panose="00000700000000000000" pitchFamily="2" charset="0"/>
              </a:rPr>
              <a:t>ANCILLARY HEALTH CARE WORKERS PROVIDES MEDICAL CARE TO THOSE IN NEED. HEALTH SERVICES SERVE PATIENTS, FAMILIES, COMMUNITIES, AND POPULATIONS.</a:t>
            </a:r>
            <a:endParaRPr lang="en-US" sz="1100" dirty="0">
              <a:solidFill>
                <a:srgbClr val="3F8DFA"/>
              </a:solidFill>
              <a:latin typeface="Montserrat SemiBold" panose="000007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41EEE9-27E9-4F4D-AE55-826710F44D3C}"/>
              </a:ext>
            </a:extLst>
          </p:cNvPr>
          <p:cNvCxnSpPr>
            <a:cxnSpLocks/>
          </p:cNvCxnSpPr>
          <p:nvPr/>
        </p:nvCxnSpPr>
        <p:spPr>
          <a:xfrm flipH="1">
            <a:off x="7760495" y="1735931"/>
            <a:ext cx="1281111" cy="0"/>
          </a:xfrm>
          <a:prstGeom prst="line">
            <a:avLst/>
          </a:prstGeom>
          <a:ln w="19050">
            <a:solidFill>
              <a:srgbClr val="3F8D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4637957-758E-4822-8F19-0B3D073243DD}"/>
              </a:ext>
            </a:extLst>
          </p:cNvPr>
          <p:cNvSpPr/>
          <p:nvPr/>
        </p:nvSpPr>
        <p:spPr>
          <a:xfrm>
            <a:off x="-24126" y="9044"/>
            <a:ext cx="6786876" cy="6848956"/>
          </a:xfrm>
          <a:prstGeom prst="rect">
            <a:avLst/>
          </a:prstGeom>
          <a:gradFill flip="none" rotWithShape="1">
            <a:gsLst>
              <a:gs pos="0">
                <a:srgbClr val="40DBFF">
                  <a:alpha val="8000"/>
                </a:srgbClr>
              </a:gs>
              <a:gs pos="35000">
                <a:srgbClr val="00B0F0">
                  <a:alpha val="24000"/>
                </a:srgbClr>
              </a:gs>
              <a:gs pos="100000">
                <a:srgbClr val="3F8DFA">
                  <a:shade val="100000"/>
                  <a:satMod val="115000"/>
                </a:srgbClr>
              </a:gs>
            </a:gsLst>
            <a:lin ang="9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16507EFB-A697-4CE6-B624-BD3F42E9D273}"/>
              </a:ext>
            </a:extLst>
          </p:cNvPr>
          <p:cNvSpPr/>
          <p:nvPr/>
        </p:nvSpPr>
        <p:spPr>
          <a:xfrm rot="2700000">
            <a:off x="2091889" y="2281014"/>
            <a:ext cx="2217024" cy="2288602"/>
          </a:xfrm>
          <a:prstGeom prst="frame">
            <a:avLst>
              <a:gd name="adj1" fmla="val 3025"/>
            </a:avLst>
          </a:prstGeom>
          <a:solidFill>
            <a:srgbClr val="FAFAF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EA4554-5B00-4164-A86E-B40B46D2BAAA}"/>
              </a:ext>
            </a:extLst>
          </p:cNvPr>
          <p:cNvGrpSpPr/>
          <p:nvPr/>
        </p:nvGrpSpPr>
        <p:grpSpPr>
          <a:xfrm>
            <a:off x="-4070558" y="-3864077"/>
            <a:ext cx="20218570" cy="14597187"/>
            <a:chOff x="-4070558" y="-3864077"/>
            <a:chExt cx="20218570" cy="14597187"/>
          </a:xfrm>
          <a:solidFill>
            <a:srgbClr val="666666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509D6DB-A388-4F49-8254-43D1E3C9A853}"/>
                </a:ext>
              </a:extLst>
            </p:cNvPr>
            <p:cNvSpPr/>
            <p:nvPr/>
          </p:nvSpPr>
          <p:spPr>
            <a:xfrm>
              <a:off x="-4070555" y="-3864077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7A4ECAC-F7D8-404F-ABAD-6D8661C31A29}"/>
                </a:ext>
              </a:extLst>
            </p:cNvPr>
            <p:cNvSpPr/>
            <p:nvPr/>
          </p:nvSpPr>
          <p:spPr>
            <a:xfrm>
              <a:off x="-4070555" y="6869033"/>
              <a:ext cx="20218567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D3FE4E3-2E6D-40A2-B4EF-6B228F213323}"/>
                </a:ext>
              </a:extLst>
            </p:cNvPr>
            <p:cNvSpPr/>
            <p:nvPr/>
          </p:nvSpPr>
          <p:spPr>
            <a:xfrm rot="5400000">
              <a:off x="6917381" y="1502479"/>
              <a:ext cx="14597186" cy="3864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DA2064-FF97-45EE-BCB5-AA86BCBB34B8}"/>
                </a:ext>
              </a:extLst>
            </p:cNvPr>
            <p:cNvSpPr/>
            <p:nvPr/>
          </p:nvSpPr>
          <p:spPr>
            <a:xfrm rot="5400000">
              <a:off x="-9372920" y="1438285"/>
              <a:ext cx="14597186" cy="39924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02E9E7-4094-47CE-9EBE-ADC03D0B2166}"/>
              </a:ext>
            </a:extLst>
          </p:cNvPr>
          <p:cNvGrpSpPr/>
          <p:nvPr/>
        </p:nvGrpSpPr>
        <p:grpSpPr>
          <a:xfrm>
            <a:off x="5080149" y="-497160"/>
            <a:ext cx="2031703" cy="172783"/>
            <a:chOff x="2098063" y="-883784"/>
            <a:chExt cx="9335624" cy="59649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1EB72F2-0654-4C7F-915B-1CDD474883CB}"/>
                </a:ext>
              </a:extLst>
            </p:cNvPr>
            <p:cNvSpPr/>
            <p:nvPr/>
          </p:nvSpPr>
          <p:spPr>
            <a:xfrm>
              <a:off x="2098063" y="-883784"/>
              <a:ext cx="1946788" cy="596494"/>
            </a:xfrm>
            <a:prstGeom prst="rect">
              <a:avLst/>
            </a:prstGeom>
            <a:solidFill>
              <a:srgbClr val="ABE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F77F50-006E-4F58-B42A-42839F90BA24}"/>
                </a:ext>
              </a:extLst>
            </p:cNvPr>
            <p:cNvSpPr/>
            <p:nvPr/>
          </p:nvSpPr>
          <p:spPr>
            <a:xfrm>
              <a:off x="4573297" y="-883784"/>
              <a:ext cx="1946788" cy="596494"/>
            </a:xfrm>
            <a:prstGeom prst="rect">
              <a:avLst/>
            </a:prstGeom>
            <a:solidFill>
              <a:srgbClr val="3F8D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53CFE62-87F1-440C-AA80-E6CC095D4A91}"/>
                </a:ext>
              </a:extLst>
            </p:cNvPr>
            <p:cNvSpPr/>
            <p:nvPr/>
          </p:nvSpPr>
          <p:spPr>
            <a:xfrm>
              <a:off x="7187595" y="-883784"/>
              <a:ext cx="1946788" cy="596494"/>
            </a:xfrm>
            <a:prstGeom prst="rect">
              <a:avLst/>
            </a:prstGeom>
            <a:solidFill>
              <a:srgbClr val="74F5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11A70F0-76F9-45A6-89D6-D23D7A57E5D9}"/>
                </a:ext>
              </a:extLst>
            </p:cNvPr>
            <p:cNvSpPr/>
            <p:nvPr/>
          </p:nvSpPr>
          <p:spPr>
            <a:xfrm>
              <a:off x="9486899" y="-883784"/>
              <a:ext cx="1946788" cy="596494"/>
            </a:xfrm>
            <a:prstGeom prst="rect">
              <a:avLst/>
            </a:prstGeom>
            <a:solidFill>
              <a:srgbClr val="FBF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2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809">
        <p:fade/>
      </p:transition>
    </mc:Choice>
    <mc:Fallback xmlns="">
      <p:transition advTm="7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419</Words>
  <Application>Microsoft Office PowerPoint</Application>
  <PresentationFormat>Widescreen</PresentationFormat>
  <Paragraphs>121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 Light</vt:lpstr>
      <vt:lpstr>Calibri</vt:lpstr>
      <vt:lpstr>Arial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Presentation Point</cp:lastModifiedBy>
  <cp:revision>81</cp:revision>
  <dcterms:created xsi:type="dcterms:W3CDTF">2019-06-06T14:39:46Z</dcterms:created>
  <dcterms:modified xsi:type="dcterms:W3CDTF">2019-07-12T16:28:01Z</dcterms:modified>
  <cp:contentStatus/>
</cp:coreProperties>
</file>