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4" r:id="rId3"/>
    <p:sldId id="260" r:id="rId4"/>
    <p:sldId id="261" r:id="rId5"/>
    <p:sldId id="262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</p:sldIdLst>
  <p:sldSz cx="12192000" cy="6858000"/>
  <p:notesSz cx="6858000" cy="9144000"/>
  <p:embeddedFontLst>
    <p:embeddedFont>
      <p:font typeface="Adobe Corporate ID Myriad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Museo Sans 500" panose="02000000000000000000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438"/>
    <a:srgbClr val="E6E6E6"/>
    <a:srgbClr val="B9B7B9"/>
    <a:srgbClr val="CAD200"/>
    <a:srgbClr val="A9DE00"/>
    <a:srgbClr val="DED900"/>
    <a:srgbClr val="F8F200"/>
    <a:srgbClr val="06B0CA"/>
    <a:srgbClr val="188CA8"/>
    <a:srgbClr val="C1B4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1BADA9-4EDC-4873-9500-161971A4C901}" v="45" dt="2019-09-06T20:40:33.7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51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56" y="102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B31BADA9-4EDC-4873-9500-161971A4C901}"/>
    <pc:docChg chg="modSld">
      <pc:chgData name="Presentation Point" userId="f45ce91d846791e9" providerId="LiveId" clId="{B31BADA9-4EDC-4873-9500-161971A4C901}" dt="2019-09-06T20:40:33.787" v="51" actId="20577"/>
      <pc:docMkLst>
        <pc:docMk/>
      </pc:docMkLst>
      <pc:sldChg chg="modSp">
        <pc:chgData name="Presentation Point" userId="f45ce91d846791e9" providerId="LiveId" clId="{B31BADA9-4EDC-4873-9500-161971A4C901}" dt="2019-09-06T20:36:55.902" v="11" actId="14100"/>
        <pc:sldMkLst>
          <pc:docMk/>
          <pc:sldMk cId="1010667693" sldId="260"/>
        </pc:sldMkLst>
        <pc:spChg chg="mod">
          <ac:chgData name="Presentation Point" userId="f45ce91d846791e9" providerId="LiveId" clId="{B31BADA9-4EDC-4873-9500-161971A4C901}" dt="2019-09-06T20:36:55.902" v="11" actId="14100"/>
          <ac:spMkLst>
            <pc:docMk/>
            <pc:sldMk cId="1010667693" sldId="260"/>
            <ac:spMk id="49" creationId="{75AABAB6-00E3-411A-8D8B-83244EB34823}"/>
          </ac:spMkLst>
        </pc:spChg>
      </pc:sldChg>
      <pc:sldChg chg="modSp">
        <pc:chgData name="Presentation Point" userId="f45ce91d846791e9" providerId="LiveId" clId="{B31BADA9-4EDC-4873-9500-161971A4C901}" dt="2019-09-06T20:37:32.536" v="19" actId="6549"/>
        <pc:sldMkLst>
          <pc:docMk/>
          <pc:sldMk cId="2929479324" sldId="261"/>
        </pc:sldMkLst>
        <pc:spChg chg="mod">
          <ac:chgData name="Presentation Point" userId="f45ce91d846791e9" providerId="LiveId" clId="{B31BADA9-4EDC-4873-9500-161971A4C901}" dt="2019-09-06T20:37:28.372" v="18" actId="14100"/>
          <ac:spMkLst>
            <pc:docMk/>
            <pc:sldMk cId="2929479324" sldId="261"/>
            <ac:spMk id="49" creationId="{75AABAB6-00E3-411A-8D8B-83244EB34823}"/>
          </ac:spMkLst>
        </pc:spChg>
        <pc:spChg chg="mod">
          <ac:chgData name="Presentation Point" userId="f45ce91d846791e9" providerId="LiveId" clId="{B31BADA9-4EDC-4873-9500-161971A4C901}" dt="2019-09-06T20:37:32.536" v="19" actId="6549"/>
          <ac:spMkLst>
            <pc:docMk/>
            <pc:sldMk cId="2929479324" sldId="261"/>
            <ac:spMk id="55" creationId="{F36FC1C5-D214-4619-A921-15BD7A1E9A13}"/>
          </ac:spMkLst>
        </pc:spChg>
      </pc:sldChg>
      <pc:sldChg chg="modSp">
        <pc:chgData name="Presentation Point" userId="f45ce91d846791e9" providerId="LiveId" clId="{B31BADA9-4EDC-4873-9500-161971A4C901}" dt="2019-09-06T20:37:51.691" v="20" actId="20577"/>
        <pc:sldMkLst>
          <pc:docMk/>
          <pc:sldMk cId="3011880855" sldId="262"/>
        </pc:sldMkLst>
        <pc:spChg chg="mod">
          <ac:chgData name="Presentation Point" userId="f45ce91d846791e9" providerId="LiveId" clId="{B31BADA9-4EDC-4873-9500-161971A4C901}" dt="2019-09-06T20:37:51.691" v="20" actId="20577"/>
          <ac:spMkLst>
            <pc:docMk/>
            <pc:sldMk cId="3011880855" sldId="262"/>
            <ac:spMk id="50" creationId="{1CDBE320-49A5-4402-805B-1C8D406C34FE}"/>
          </ac:spMkLst>
        </pc:spChg>
      </pc:sldChg>
      <pc:sldChg chg="modSp">
        <pc:chgData name="Presentation Point" userId="f45ce91d846791e9" providerId="LiveId" clId="{B31BADA9-4EDC-4873-9500-161971A4C901}" dt="2019-09-06T20:37:16.489" v="15" actId="20577"/>
        <pc:sldMkLst>
          <pc:docMk/>
          <pc:sldMk cId="564240864" sldId="264"/>
        </pc:sldMkLst>
        <pc:spChg chg="mod">
          <ac:chgData name="Presentation Point" userId="f45ce91d846791e9" providerId="LiveId" clId="{B31BADA9-4EDC-4873-9500-161971A4C901}" dt="2019-09-06T20:37:16.489" v="15" actId="20577"/>
          <ac:spMkLst>
            <pc:docMk/>
            <pc:sldMk cId="564240864" sldId="264"/>
            <ac:spMk id="47" creationId="{A62B97A9-BCFB-42A7-87A0-FA235A6F1ADA}"/>
          </ac:spMkLst>
        </pc:spChg>
        <pc:spChg chg="mod">
          <ac:chgData name="Presentation Point" userId="f45ce91d846791e9" providerId="LiveId" clId="{B31BADA9-4EDC-4873-9500-161971A4C901}" dt="2019-09-06T20:36:28.492" v="6" actId="20577"/>
          <ac:spMkLst>
            <pc:docMk/>
            <pc:sldMk cId="564240864" sldId="264"/>
            <ac:spMk id="49" creationId="{75AABAB6-00E3-411A-8D8B-83244EB34823}"/>
          </ac:spMkLst>
        </pc:spChg>
        <pc:spChg chg="mod">
          <ac:chgData name="Presentation Point" userId="f45ce91d846791e9" providerId="LiveId" clId="{B31BADA9-4EDC-4873-9500-161971A4C901}" dt="2019-09-06T20:37:12.915" v="13" actId="20577"/>
          <ac:spMkLst>
            <pc:docMk/>
            <pc:sldMk cId="564240864" sldId="264"/>
            <ac:spMk id="57" creationId="{1CDBE320-49A5-4402-805B-1C8D406C34FE}"/>
          </ac:spMkLst>
        </pc:spChg>
      </pc:sldChg>
      <pc:sldChg chg="modSp modAnim">
        <pc:chgData name="Presentation Point" userId="f45ce91d846791e9" providerId="LiveId" clId="{B31BADA9-4EDC-4873-9500-161971A4C901}" dt="2019-09-06T20:38:14.506" v="37" actId="20577"/>
        <pc:sldMkLst>
          <pc:docMk/>
          <pc:sldMk cId="1464489618" sldId="266"/>
        </pc:sldMkLst>
        <pc:spChg chg="mod">
          <ac:chgData name="Presentation Point" userId="f45ce91d846791e9" providerId="LiveId" clId="{B31BADA9-4EDC-4873-9500-161971A4C901}" dt="2019-09-06T20:38:14.506" v="37" actId="20577"/>
          <ac:spMkLst>
            <pc:docMk/>
            <pc:sldMk cId="1464489618" sldId="266"/>
            <ac:spMk id="55" creationId="{F36FC1C5-D214-4619-A921-15BD7A1E9A13}"/>
          </ac:spMkLst>
        </pc:spChg>
      </pc:sldChg>
      <pc:sldChg chg="modSp">
        <pc:chgData name="Presentation Point" userId="f45ce91d846791e9" providerId="LiveId" clId="{B31BADA9-4EDC-4873-9500-161971A4C901}" dt="2019-09-06T20:38:56.451" v="40" actId="14100"/>
        <pc:sldMkLst>
          <pc:docMk/>
          <pc:sldMk cId="3064765604" sldId="268"/>
        </pc:sldMkLst>
        <pc:spChg chg="mod">
          <ac:chgData name="Presentation Point" userId="f45ce91d846791e9" providerId="LiveId" clId="{B31BADA9-4EDC-4873-9500-161971A4C901}" dt="2019-09-06T20:38:47.357" v="38" actId="20577"/>
          <ac:spMkLst>
            <pc:docMk/>
            <pc:sldMk cId="3064765604" sldId="268"/>
            <ac:spMk id="31" creationId="{1CDBE320-49A5-4402-805B-1C8D406C34FE}"/>
          </ac:spMkLst>
        </pc:spChg>
        <pc:spChg chg="mod">
          <ac:chgData name="Presentation Point" userId="f45ce91d846791e9" providerId="LiveId" clId="{B31BADA9-4EDC-4873-9500-161971A4C901}" dt="2019-09-06T20:38:56.451" v="40" actId="14100"/>
          <ac:spMkLst>
            <pc:docMk/>
            <pc:sldMk cId="3064765604" sldId="268"/>
            <ac:spMk id="49" creationId="{75AABAB6-00E3-411A-8D8B-83244EB34823}"/>
          </ac:spMkLst>
        </pc:spChg>
      </pc:sldChg>
      <pc:sldChg chg="modSp">
        <pc:chgData name="Presentation Point" userId="f45ce91d846791e9" providerId="LiveId" clId="{B31BADA9-4EDC-4873-9500-161971A4C901}" dt="2019-09-06T20:39:09.201" v="43" actId="20577"/>
        <pc:sldMkLst>
          <pc:docMk/>
          <pc:sldMk cId="1852922991" sldId="269"/>
        </pc:sldMkLst>
        <pc:spChg chg="mod">
          <ac:chgData name="Presentation Point" userId="f45ce91d846791e9" providerId="LiveId" clId="{B31BADA9-4EDC-4873-9500-161971A4C901}" dt="2019-09-06T20:39:09.201" v="43" actId="20577"/>
          <ac:spMkLst>
            <pc:docMk/>
            <pc:sldMk cId="1852922991" sldId="269"/>
            <ac:spMk id="38" creationId="{1CDBE320-49A5-4402-805B-1C8D406C34FE}"/>
          </ac:spMkLst>
        </pc:spChg>
        <pc:spChg chg="mod">
          <ac:chgData name="Presentation Point" userId="f45ce91d846791e9" providerId="LiveId" clId="{B31BADA9-4EDC-4873-9500-161971A4C901}" dt="2019-09-06T20:39:07.151" v="42" actId="14100"/>
          <ac:spMkLst>
            <pc:docMk/>
            <pc:sldMk cId="1852922991" sldId="269"/>
            <ac:spMk id="49" creationId="{75AABAB6-00E3-411A-8D8B-83244EB34823}"/>
          </ac:spMkLst>
        </pc:spChg>
      </pc:sldChg>
      <pc:sldChg chg="modSp">
        <pc:chgData name="Presentation Point" userId="f45ce91d846791e9" providerId="LiveId" clId="{B31BADA9-4EDC-4873-9500-161971A4C901}" dt="2019-09-06T20:39:30.369" v="46" actId="20577"/>
        <pc:sldMkLst>
          <pc:docMk/>
          <pc:sldMk cId="763908685" sldId="270"/>
        </pc:sldMkLst>
        <pc:spChg chg="mod">
          <ac:chgData name="Presentation Point" userId="f45ce91d846791e9" providerId="LiveId" clId="{B31BADA9-4EDC-4873-9500-161971A4C901}" dt="2019-09-06T20:39:30.369" v="46" actId="20577"/>
          <ac:spMkLst>
            <pc:docMk/>
            <pc:sldMk cId="763908685" sldId="270"/>
            <ac:spMk id="31" creationId="{1CDBE320-49A5-4402-805B-1C8D406C34FE}"/>
          </ac:spMkLst>
        </pc:spChg>
        <pc:spChg chg="mod">
          <ac:chgData name="Presentation Point" userId="f45ce91d846791e9" providerId="LiveId" clId="{B31BADA9-4EDC-4873-9500-161971A4C901}" dt="2019-09-06T20:39:28.163" v="45" actId="14100"/>
          <ac:spMkLst>
            <pc:docMk/>
            <pc:sldMk cId="763908685" sldId="270"/>
            <ac:spMk id="49" creationId="{75AABAB6-00E3-411A-8D8B-83244EB34823}"/>
          </ac:spMkLst>
        </pc:spChg>
      </pc:sldChg>
      <pc:sldChg chg="modSp">
        <pc:chgData name="Presentation Point" userId="f45ce91d846791e9" providerId="LiveId" clId="{B31BADA9-4EDC-4873-9500-161971A4C901}" dt="2019-09-06T20:39:39.999" v="47" actId="20577"/>
        <pc:sldMkLst>
          <pc:docMk/>
          <pc:sldMk cId="483317546" sldId="271"/>
        </pc:sldMkLst>
        <pc:spChg chg="mod">
          <ac:chgData name="Presentation Point" userId="f45ce91d846791e9" providerId="LiveId" clId="{B31BADA9-4EDC-4873-9500-161971A4C901}" dt="2019-09-06T20:39:39.999" v="47" actId="20577"/>
          <ac:spMkLst>
            <pc:docMk/>
            <pc:sldMk cId="483317546" sldId="271"/>
            <ac:spMk id="38" creationId="{1CDBE320-49A5-4402-805B-1C8D406C34FE}"/>
          </ac:spMkLst>
        </pc:spChg>
      </pc:sldChg>
      <pc:sldChg chg="modSp">
        <pc:chgData name="Presentation Point" userId="f45ce91d846791e9" providerId="LiveId" clId="{B31BADA9-4EDC-4873-9500-161971A4C901}" dt="2019-09-06T20:39:48.581" v="48" actId="20577"/>
        <pc:sldMkLst>
          <pc:docMk/>
          <pc:sldMk cId="3846927572" sldId="272"/>
        </pc:sldMkLst>
        <pc:spChg chg="mod">
          <ac:chgData name="Presentation Point" userId="f45ce91d846791e9" providerId="LiveId" clId="{B31BADA9-4EDC-4873-9500-161971A4C901}" dt="2019-09-06T20:39:48.581" v="48" actId="20577"/>
          <ac:spMkLst>
            <pc:docMk/>
            <pc:sldMk cId="3846927572" sldId="272"/>
            <ac:spMk id="38" creationId="{1CDBE320-49A5-4402-805B-1C8D406C34FE}"/>
          </ac:spMkLst>
        </pc:spChg>
      </pc:sldChg>
      <pc:sldChg chg="modSp">
        <pc:chgData name="Presentation Point" userId="f45ce91d846791e9" providerId="LiveId" clId="{B31BADA9-4EDC-4873-9500-161971A4C901}" dt="2019-09-06T20:40:19.201" v="49" actId="20577"/>
        <pc:sldMkLst>
          <pc:docMk/>
          <pc:sldMk cId="1768239690" sldId="273"/>
        </pc:sldMkLst>
        <pc:spChg chg="mod">
          <ac:chgData name="Presentation Point" userId="f45ce91d846791e9" providerId="LiveId" clId="{B31BADA9-4EDC-4873-9500-161971A4C901}" dt="2019-09-06T20:40:19.201" v="49" actId="20577"/>
          <ac:spMkLst>
            <pc:docMk/>
            <pc:sldMk cId="1768239690" sldId="273"/>
            <ac:spMk id="12" creationId="{0136200C-4FA4-4794-90B1-816B486197BB}"/>
          </ac:spMkLst>
        </pc:spChg>
      </pc:sldChg>
      <pc:sldChg chg="modSp">
        <pc:chgData name="Presentation Point" userId="f45ce91d846791e9" providerId="LiveId" clId="{B31BADA9-4EDC-4873-9500-161971A4C901}" dt="2019-09-06T20:40:33.787" v="51" actId="20577"/>
        <pc:sldMkLst>
          <pc:docMk/>
          <pc:sldMk cId="337920635" sldId="274"/>
        </pc:sldMkLst>
        <pc:spChg chg="mod">
          <ac:chgData name="Presentation Point" userId="f45ce91d846791e9" providerId="LiveId" clId="{B31BADA9-4EDC-4873-9500-161971A4C901}" dt="2019-09-06T20:40:33.787" v="51" actId="20577"/>
          <ac:spMkLst>
            <pc:docMk/>
            <pc:sldMk cId="337920635" sldId="274"/>
            <ac:spMk id="14" creationId="{0136200C-4FA4-4794-90B1-816B486197B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48A4F-F125-4D26-BFEA-2AE7869F7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87F5AC-6DE5-4388-9B87-BC574DC3EA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5C7BC-9AFD-4605-8B3D-B1254E1D6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5DC0-D215-4364-8680-C94F2CFB8523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0BC98-23D5-455B-AB99-889E4D69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4A058-A475-4C7D-BBDB-88EEF3ED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9C12A-FC3B-4D8D-9563-BFB20D2F1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23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E12EB-3A28-4B1E-A8FF-E68FE6223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32CAAF-40A8-4030-B37A-EA529868E1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1AF50-5B48-4877-9CE7-BDD6A6F41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5DC0-D215-4364-8680-C94F2CFB8523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D0EDB-2AEF-46FB-B0FB-9A7747148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FB3AE-5B97-4703-BDA6-0CA8EFEA6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9C12A-FC3B-4D8D-9563-BFB20D2F1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65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7B12BD-8FB6-4D9D-8312-CA828F2A66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BCBDC2-0BFC-4073-90ED-75F9DEC36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04EE0-3582-4CAC-BE39-3F34B1CF3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5DC0-D215-4364-8680-C94F2CFB8523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26118-624F-4849-A92E-595313AD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76576-FD72-4A46-B645-E3600B211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9C12A-FC3B-4D8D-9563-BFB20D2F1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91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28E0B-201A-4E3F-8F4B-7660C5C20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7B17D-416F-4167-8FB1-BE6055BA1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580AB-CF97-4C2B-A4FD-099BC108F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5DC0-D215-4364-8680-C94F2CFB8523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49E2C-3C57-4DB4-9817-1FED0ADC2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BF6F6-9CB8-41A5-8893-43FEAC074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9C12A-FC3B-4D8D-9563-BFB20D2F1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21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5403B-FB32-46BC-AE43-A50098375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E968E-F3A8-4514-B663-E67F35D43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4ADB2-7220-457A-8BF2-C6BD587C2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5DC0-D215-4364-8680-C94F2CFB8523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31625-AA6B-41BD-9E68-8D64E27C7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73F26-D50D-4643-9451-E408E208A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9C12A-FC3B-4D8D-9563-BFB20D2F1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69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93C33-BCAD-45DE-B5AB-E39F6F2F1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6EE20-FFD1-4531-BBB7-B8E973FEE6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CFD71-C90C-49B0-860B-55F4A28AF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06B08-105B-4315-9554-F3316E565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5DC0-D215-4364-8680-C94F2CFB8523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BFEEEA-3381-4529-A8E4-8D9B5DEAD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11EDC-DAC5-4442-B2D1-F8C57B2B0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9C12A-FC3B-4D8D-9563-BFB20D2F1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94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E16B2-1B17-4C70-B085-3D5B80667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DF50C-826F-4596-B34C-4CE8911A7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A01D57-9BE8-4A3A-8CCF-E24DEAC70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02E2FA-989B-48EF-9921-B4D0E6BD7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0A2FF-F37B-4C30-91F7-CAE75A5943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FBFFCA-9FDC-4D9E-B1F4-F650048DD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5DC0-D215-4364-8680-C94F2CFB8523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7184C7-B84C-4AE0-B703-B55085F15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3CDAD-0106-40CF-AC26-BCED1712C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9C12A-FC3B-4D8D-9563-BFB20D2F1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6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6A255-436E-4759-A71E-721E1138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4875FD-92A2-4EAD-9AE3-D2E893740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5DC0-D215-4364-8680-C94F2CFB8523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01E01-7231-471F-B3A2-8E19FFDFA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EE5572-7EE8-411F-BD45-DC48C8DF7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9C12A-FC3B-4D8D-9563-BFB20D2F1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09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AAB554-7DF4-4DBE-A22A-C5818456E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5DC0-D215-4364-8680-C94F2CFB8523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6FB45C-89C6-49EB-9127-CF3357B5C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60E32-1A85-4177-B33F-14D4DDF6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9C12A-FC3B-4D8D-9563-BFB20D2F1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2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46284-70C7-4BCD-898C-5580687D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2FF84-84C1-4345-A0BA-65BEDBD54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994235-148B-4EAE-B284-5968340F6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9D197-0035-495F-907D-701938C2E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5DC0-D215-4364-8680-C94F2CFB8523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B7DDE1-F58F-4C22-9DFA-9B76D501C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2F3EB-43F2-4C16-B64B-91A4A7980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9C12A-FC3B-4D8D-9563-BFB20D2F1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7DC07-EFC4-4923-9A80-CD0A5A060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FD2E3F-2908-4774-8FC4-8954E7DF9C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911C9F-CAD5-4EC0-B67B-2246AC2E7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A2AB8-2E66-4A6D-BED8-8206FE25C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5DC0-D215-4364-8680-C94F2CFB8523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F89E2-02A2-494D-91B8-616A32F27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9487A-F919-41D8-941B-B12AAA792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9C12A-FC3B-4D8D-9563-BFB20D2F1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95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F661D8-2769-4835-AFC9-32370EB3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CCBB7-84EA-4725-96D0-6AB2379F4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4026F-2152-47C7-841A-22CFE9CBC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55DC0-D215-4364-8680-C94F2CFB8523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F3817-81D7-4D07-B1F1-5030ABC4F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F34FF-6CD3-4185-B530-664777129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9C12A-FC3B-4D8D-9563-BFB20D2F1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4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9.jpeg"/><Relationship Id="rId7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2.jpeg"/><Relationship Id="rId7" Type="http://schemas.openxmlformats.org/officeDocument/2006/relationships/image" Target="../media/image2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7.jpeg"/><Relationship Id="rId7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mall house in the background&#10;&#10;Description generated with very high confidence">
            <a:extLst>
              <a:ext uri="{FF2B5EF4-FFF2-40B4-BE49-F238E27FC236}">
                <a16:creationId xmlns:a16="http://schemas.microsoft.com/office/drawing/2014/main" id="{C7544C2E-A889-4ACB-8043-4EB529B41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343" y="-1524000"/>
            <a:ext cx="14525332" cy="990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814FB7-97F7-4EE8-B118-97C9326D86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438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034BB5-045D-495B-A64F-5657D3C42D12}"/>
              </a:ext>
            </a:extLst>
          </p:cNvPr>
          <p:cNvSpPr txBox="1"/>
          <p:nvPr/>
        </p:nvSpPr>
        <p:spPr>
          <a:xfrm>
            <a:off x="4602480" y="4787240"/>
            <a:ext cx="2987040" cy="76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3200" dirty="0">
                <a:solidFill>
                  <a:srgbClr val="CAD200"/>
                </a:solidFill>
                <a:latin typeface="Museo Sans 500" panose="02000000000000000000" pitchFamily="50" charset="0"/>
                <a:ea typeface="M+ 1mn bold" panose="020B0709020203020207" pitchFamily="49" charset="-128"/>
              </a:rPr>
              <a:t>TRUSTED</a:t>
            </a:r>
            <a:br>
              <a:rPr lang="en-US" sz="3200" dirty="0">
                <a:solidFill>
                  <a:srgbClr val="CAD200"/>
                </a:solidFill>
                <a:latin typeface="Museo Sans 500" panose="02000000000000000000" pitchFamily="50" charset="0"/>
              </a:rPr>
            </a:br>
            <a:r>
              <a:rPr lang="en-US" sz="3200" dirty="0">
                <a:solidFill>
                  <a:srgbClr val="CAD200"/>
                </a:solidFill>
                <a:latin typeface="Adobe Corporate ID Myriad" pitchFamily="50" charset="0"/>
              </a:rPr>
              <a:t>PROPERTIES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1169F8-EB20-470D-8756-019F9E7D02ED}"/>
              </a:ext>
            </a:extLst>
          </p:cNvPr>
          <p:cNvSpPr/>
          <p:nvPr/>
        </p:nvSpPr>
        <p:spPr>
          <a:xfrm>
            <a:off x="0" y="0"/>
            <a:ext cx="12192000" cy="1179830"/>
          </a:xfrm>
          <a:prstGeom prst="rect">
            <a:avLst/>
          </a:prstGeom>
          <a:solidFill>
            <a:srgbClr val="295B79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B79CF7-65A4-4BD1-AE96-89AD6AE628B5}"/>
              </a:ext>
            </a:extLst>
          </p:cNvPr>
          <p:cNvSpPr/>
          <p:nvPr/>
        </p:nvSpPr>
        <p:spPr>
          <a:xfrm>
            <a:off x="0" y="5654685"/>
            <a:ext cx="12192000" cy="1179830"/>
          </a:xfrm>
          <a:prstGeom prst="rect">
            <a:avLst/>
          </a:prstGeom>
          <a:solidFill>
            <a:srgbClr val="295B79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AB62B5-71AD-474B-AA38-B443CD5D0293}"/>
              </a:ext>
            </a:extLst>
          </p:cNvPr>
          <p:cNvSpPr/>
          <p:nvPr/>
        </p:nvSpPr>
        <p:spPr>
          <a:xfrm>
            <a:off x="0" y="1179831"/>
            <a:ext cx="12192000" cy="13969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98BBE6-B5D9-4AFE-ACDF-465B76E8129C}"/>
              </a:ext>
            </a:extLst>
          </p:cNvPr>
          <p:cNvSpPr/>
          <p:nvPr/>
        </p:nvSpPr>
        <p:spPr>
          <a:xfrm>
            <a:off x="0" y="5538471"/>
            <a:ext cx="12192000" cy="13969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483FF6-4E6E-4B0F-9134-73CFCFF9BB8F}"/>
              </a:ext>
            </a:extLst>
          </p:cNvPr>
          <p:cNvSpPr/>
          <p:nvPr/>
        </p:nvSpPr>
        <p:spPr>
          <a:xfrm>
            <a:off x="-5433684" y="-5457171"/>
            <a:ext cx="23059369" cy="17773149"/>
          </a:xfrm>
          <a:custGeom>
            <a:avLst/>
            <a:gdLst>
              <a:gd name="connsiteX0" fmla="*/ 5433686 w 23059369"/>
              <a:gd name="connsiteY0" fmla="*/ 5433687 h 17773149"/>
              <a:gd name="connsiteX1" fmla="*/ 5433686 w 23059369"/>
              <a:gd name="connsiteY1" fmla="*/ 12339464 h 17773149"/>
              <a:gd name="connsiteX2" fmla="*/ 17625683 w 23059369"/>
              <a:gd name="connsiteY2" fmla="*/ 12339464 h 17773149"/>
              <a:gd name="connsiteX3" fmla="*/ 17625683 w 23059369"/>
              <a:gd name="connsiteY3" fmla="*/ 5433687 h 17773149"/>
              <a:gd name="connsiteX4" fmla="*/ 17625683 w 23059369"/>
              <a:gd name="connsiteY4" fmla="*/ 0 h 17773149"/>
              <a:gd name="connsiteX5" fmla="*/ 23059369 w 23059369"/>
              <a:gd name="connsiteY5" fmla="*/ 0 h 17773149"/>
              <a:gd name="connsiteX6" fmla="*/ 23059369 w 23059369"/>
              <a:gd name="connsiteY6" fmla="*/ 2 h 17773149"/>
              <a:gd name="connsiteX7" fmla="*/ 23059369 w 23059369"/>
              <a:gd name="connsiteY7" fmla="*/ 5433687 h 17773149"/>
              <a:gd name="connsiteX8" fmla="*/ 23059369 w 23059369"/>
              <a:gd name="connsiteY8" fmla="*/ 12339464 h 17773149"/>
              <a:gd name="connsiteX9" fmla="*/ 23059369 w 23059369"/>
              <a:gd name="connsiteY9" fmla="*/ 17773148 h 17773149"/>
              <a:gd name="connsiteX10" fmla="*/ 23059369 w 23059369"/>
              <a:gd name="connsiteY10" fmla="*/ 17773149 h 17773149"/>
              <a:gd name="connsiteX11" fmla="*/ 5433686 w 23059369"/>
              <a:gd name="connsiteY11" fmla="*/ 17773149 h 17773149"/>
              <a:gd name="connsiteX12" fmla="*/ 1 w 23059369"/>
              <a:gd name="connsiteY12" fmla="*/ 17773149 h 17773149"/>
              <a:gd name="connsiteX13" fmla="*/ 0 w 23059369"/>
              <a:gd name="connsiteY13" fmla="*/ 17773149 h 17773149"/>
              <a:gd name="connsiteX14" fmla="*/ 0 w 23059369"/>
              <a:gd name="connsiteY14" fmla="*/ 12339464 h 17773149"/>
              <a:gd name="connsiteX15" fmla="*/ 1 w 23059369"/>
              <a:gd name="connsiteY15" fmla="*/ 12339464 h 17773149"/>
              <a:gd name="connsiteX16" fmla="*/ 1 w 23059369"/>
              <a:gd name="connsiteY16" fmla="*/ 5433687 h 17773149"/>
              <a:gd name="connsiteX17" fmla="*/ 1 w 23059369"/>
              <a:gd name="connsiteY17" fmla="*/ 2 h 17773149"/>
              <a:gd name="connsiteX18" fmla="*/ 5433686 w 23059369"/>
              <a:gd name="connsiteY18" fmla="*/ 2 h 17773149"/>
              <a:gd name="connsiteX19" fmla="*/ 17625683 w 23059369"/>
              <a:gd name="connsiteY19" fmla="*/ 2 h 1777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059369" h="17773149">
                <a:moveTo>
                  <a:pt x="5433686" y="5433687"/>
                </a:moveTo>
                <a:lnTo>
                  <a:pt x="5433686" y="12339464"/>
                </a:lnTo>
                <a:lnTo>
                  <a:pt x="17625683" y="12339464"/>
                </a:lnTo>
                <a:lnTo>
                  <a:pt x="17625683" y="5433687"/>
                </a:lnTo>
                <a:close/>
                <a:moveTo>
                  <a:pt x="17625683" y="0"/>
                </a:moveTo>
                <a:lnTo>
                  <a:pt x="23059369" y="0"/>
                </a:lnTo>
                <a:lnTo>
                  <a:pt x="23059369" y="2"/>
                </a:lnTo>
                <a:lnTo>
                  <a:pt x="23059369" y="5433687"/>
                </a:lnTo>
                <a:lnTo>
                  <a:pt x="23059369" y="12339464"/>
                </a:lnTo>
                <a:lnTo>
                  <a:pt x="23059369" y="17773148"/>
                </a:lnTo>
                <a:lnTo>
                  <a:pt x="23059369" y="17773149"/>
                </a:lnTo>
                <a:lnTo>
                  <a:pt x="5433686" y="17773149"/>
                </a:lnTo>
                <a:lnTo>
                  <a:pt x="1" y="17773149"/>
                </a:lnTo>
                <a:lnTo>
                  <a:pt x="0" y="17773149"/>
                </a:lnTo>
                <a:lnTo>
                  <a:pt x="0" y="12339464"/>
                </a:lnTo>
                <a:lnTo>
                  <a:pt x="1" y="12339464"/>
                </a:lnTo>
                <a:lnTo>
                  <a:pt x="1" y="5433687"/>
                </a:lnTo>
                <a:lnTo>
                  <a:pt x="1" y="2"/>
                </a:lnTo>
                <a:lnTo>
                  <a:pt x="5433686" y="2"/>
                </a:lnTo>
                <a:lnTo>
                  <a:pt x="17625683" y="2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5" y="1104900"/>
            <a:ext cx="417195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61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7155">
        <p159:morph option="byObject"/>
      </p:transition>
    </mc:Choice>
    <mc:Fallback xmlns="">
      <p:transition spd="med" advTm="71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7000" decel="5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500" fill="hold"/>
                                        <p:tgtEl>
                                          <p:spTgt spid="5"/>
                                        </p:tgtEl>
                                      </p:cBhvr>
                                      <p:by x="93000" y="93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6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6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animBg="1"/>
      <p:bldP spid="9" grpId="1" animBg="1"/>
      <p:bldP spid="11" grpId="0" animBg="1"/>
      <p:bldP spid="11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E18CA-1A99-4FFC-B38A-9302AFF59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51" y="-1761970"/>
            <a:ext cx="12341204" cy="822747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261651E-3147-4AB4-BC62-4190195AB512}"/>
              </a:ext>
            </a:extLst>
          </p:cNvPr>
          <p:cNvSpPr/>
          <p:nvPr/>
        </p:nvSpPr>
        <p:spPr>
          <a:xfrm>
            <a:off x="648151" y="2457232"/>
            <a:ext cx="2774454" cy="2872604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B79CF7-65A4-4BD1-AE96-89AD6AE628B5}"/>
              </a:ext>
            </a:extLst>
          </p:cNvPr>
          <p:cNvSpPr/>
          <p:nvPr/>
        </p:nvSpPr>
        <p:spPr>
          <a:xfrm>
            <a:off x="0" y="6012702"/>
            <a:ext cx="12192000" cy="875700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D5727A-CA27-4E7C-BABF-DB9CAD5385E9}"/>
              </a:ext>
            </a:extLst>
          </p:cNvPr>
          <p:cNvSpPr/>
          <p:nvPr/>
        </p:nvSpPr>
        <p:spPr>
          <a:xfrm>
            <a:off x="0" y="5853756"/>
            <a:ext cx="12192000" cy="285426"/>
          </a:xfrm>
          <a:prstGeom prst="rect">
            <a:avLst/>
          </a:prstGeom>
          <a:solidFill>
            <a:srgbClr val="0D2438"/>
          </a:solidFill>
          <a:ln>
            <a:noFill/>
          </a:ln>
          <a:effectLst>
            <a:outerShdw blurRad="203200" dist="152400" dir="5280000" sx="127000" sy="127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 dirty="0">
              <a:solidFill>
                <a:srgbClr val="E6E6E6"/>
              </a:solidFill>
              <a:latin typeface="Museo Sans 500" panose="02000000000000000000" pitchFamily="50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CA4C67-AFE0-4C17-B6C7-C7D61CCFCA3F}"/>
              </a:ext>
            </a:extLst>
          </p:cNvPr>
          <p:cNvSpPr/>
          <p:nvPr/>
        </p:nvSpPr>
        <p:spPr>
          <a:xfrm>
            <a:off x="8857107" y="4940423"/>
            <a:ext cx="2493834" cy="404465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$65,000,00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B53DF8-7E23-4CF2-BBBA-8DF8BC3806DB}"/>
              </a:ext>
            </a:extLst>
          </p:cNvPr>
          <p:cNvSpPr/>
          <p:nvPr/>
        </p:nvSpPr>
        <p:spPr>
          <a:xfrm>
            <a:off x="8857105" y="4614339"/>
            <a:ext cx="2493835" cy="334207"/>
          </a:xfrm>
          <a:prstGeom prst="rect">
            <a:avLst/>
          </a:prstGeom>
          <a:solidFill>
            <a:srgbClr val="0D243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6B0CA"/>
                </a:solidFill>
                <a:latin typeface="DINPro-Bold" panose="02000503030000020004" pitchFamily="50" charset="0"/>
              </a:rPr>
              <a:t>FOR SALE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CA0236-6C34-4A02-981E-4F207F2ADD91}"/>
              </a:ext>
            </a:extLst>
          </p:cNvPr>
          <p:cNvSpPr/>
          <p:nvPr/>
        </p:nvSpPr>
        <p:spPr>
          <a:xfrm>
            <a:off x="0" y="5336125"/>
            <a:ext cx="12192000" cy="517630"/>
          </a:xfrm>
          <a:prstGeom prst="rect">
            <a:avLst/>
          </a:prstGeom>
          <a:solidFill>
            <a:srgbClr val="B9B7B9"/>
          </a:solidFill>
          <a:ln>
            <a:noFill/>
          </a:ln>
          <a:effectLst>
            <a:outerShdw blurRad="342900" dist="25400" dir="5580000" sx="79000" sy="79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034802-518C-4789-9C97-AF4BFE4292C9}"/>
              </a:ext>
            </a:extLst>
          </p:cNvPr>
          <p:cNvSpPr/>
          <p:nvPr/>
        </p:nvSpPr>
        <p:spPr>
          <a:xfrm>
            <a:off x="648149" y="718819"/>
            <a:ext cx="2774454" cy="1738412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AABAB6-00E3-411A-8D8B-83244EB34823}"/>
              </a:ext>
            </a:extLst>
          </p:cNvPr>
          <p:cNvSpPr txBox="1"/>
          <p:nvPr/>
        </p:nvSpPr>
        <p:spPr>
          <a:xfrm>
            <a:off x="747447" y="2639033"/>
            <a:ext cx="2524671" cy="62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dirty="0">
                <a:solidFill>
                  <a:srgbClr val="CAD200"/>
                </a:solidFill>
                <a:latin typeface="Century Gothic" panose="020B0502020202020204" pitchFamily="34" charset="0"/>
              </a:rPr>
              <a:t>SCHOOL &amp;</a:t>
            </a:r>
            <a:br>
              <a:rPr lang="en-US" sz="2400" dirty="0">
                <a:solidFill>
                  <a:srgbClr val="CAD200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rgbClr val="CAD200"/>
                </a:solidFill>
                <a:latin typeface="DINPro-Bold" panose="02000503030000020004" pitchFamily="50" charset="0"/>
              </a:rPr>
              <a:t>NEIGHBORHOOD</a:t>
            </a:r>
            <a:endParaRPr lang="en-US" sz="2800" b="1" dirty="0">
              <a:solidFill>
                <a:srgbClr val="CAD200"/>
              </a:solidFill>
              <a:latin typeface="DINPro-Bold" panose="02000503030000020004" pitchFamily="50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2FC0CF0-D591-439C-B7FA-67BAAB6654E6}"/>
              </a:ext>
            </a:extLst>
          </p:cNvPr>
          <p:cNvSpPr/>
          <p:nvPr/>
        </p:nvSpPr>
        <p:spPr>
          <a:xfrm>
            <a:off x="637785" y="2454126"/>
            <a:ext cx="868305" cy="85103"/>
          </a:xfrm>
          <a:prstGeom prst="rect">
            <a:avLst/>
          </a:prstGeom>
          <a:solidFill>
            <a:srgbClr val="E6E6E6">
              <a:alpha val="89804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1394850-AB10-4AF4-BE84-4BE6872E67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3"/>
          <a:stretch/>
        </p:blipFill>
        <p:spPr>
          <a:xfrm>
            <a:off x="896450" y="3274260"/>
            <a:ext cx="2014747" cy="1285112"/>
          </a:xfrm>
          <a:prstGeom prst="rect">
            <a:avLst/>
          </a:prstGeom>
          <a:ln w="57150">
            <a:solidFill>
              <a:srgbClr val="B9B7B9"/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36FC1C5-D214-4619-A921-15BD7A1E9A13}"/>
              </a:ext>
            </a:extLst>
          </p:cNvPr>
          <p:cNvSpPr txBox="1"/>
          <p:nvPr/>
        </p:nvSpPr>
        <p:spPr>
          <a:xfrm>
            <a:off x="747447" y="4642237"/>
            <a:ext cx="238657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Rose Town Airport</a:t>
            </a:r>
            <a:br>
              <a:rPr lang="en-US" sz="1600" b="1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E6E6E6"/>
                </a:solidFill>
                <a:latin typeface="DINPro-Bold" panose="02000503030000020004" pitchFamily="50" charset="0"/>
              </a:rPr>
              <a:t>5.9 Miles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BB9A54A-301B-4A3A-84D1-6C65C8A5DE2E}"/>
              </a:ext>
            </a:extLst>
          </p:cNvPr>
          <p:cNvSpPr/>
          <p:nvPr/>
        </p:nvSpPr>
        <p:spPr>
          <a:xfrm>
            <a:off x="-5433684" y="-5457171"/>
            <a:ext cx="23059369" cy="17773149"/>
          </a:xfrm>
          <a:custGeom>
            <a:avLst/>
            <a:gdLst>
              <a:gd name="connsiteX0" fmla="*/ 5433686 w 23059369"/>
              <a:gd name="connsiteY0" fmla="*/ 5433687 h 17773149"/>
              <a:gd name="connsiteX1" fmla="*/ 5433686 w 23059369"/>
              <a:gd name="connsiteY1" fmla="*/ 12339464 h 17773149"/>
              <a:gd name="connsiteX2" fmla="*/ 17625683 w 23059369"/>
              <a:gd name="connsiteY2" fmla="*/ 12339464 h 17773149"/>
              <a:gd name="connsiteX3" fmla="*/ 17625683 w 23059369"/>
              <a:gd name="connsiteY3" fmla="*/ 5433687 h 17773149"/>
              <a:gd name="connsiteX4" fmla="*/ 17625683 w 23059369"/>
              <a:gd name="connsiteY4" fmla="*/ 0 h 17773149"/>
              <a:gd name="connsiteX5" fmla="*/ 23059369 w 23059369"/>
              <a:gd name="connsiteY5" fmla="*/ 0 h 17773149"/>
              <a:gd name="connsiteX6" fmla="*/ 23059369 w 23059369"/>
              <a:gd name="connsiteY6" fmla="*/ 2 h 17773149"/>
              <a:gd name="connsiteX7" fmla="*/ 23059369 w 23059369"/>
              <a:gd name="connsiteY7" fmla="*/ 5433687 h 17773149"/>
              <a:gd name="connsiteX8" fmla="*/ 23059369 w 23059369"/>
              <a:gd name="connsiteY8" fmla="*/ 12339464 h 17773149"/>
              <a:gd name="connsiteX9" fmla="*/ 23059369 w 23059369"/>
              <a:gd name="connsiteY9" fmla="*/ 17773148 h 17773149"/>
              <a:gd name="connsiteX10" fmla="*/ 23059369 w 23059369"/>
              <a:gd name="connsiteY10" fmla="*/ 17773149 h 17773149"/>
              <a:gd name="connsiteX11" fmla="*/ 5433686 w 23059369"/>
              <a:gd name="connsiteY11" fmla="*/ 17773149 h 17773149"/>
              <a:gd name="connsiteX12" fmla="*/ 1 w 23059369"/>
              <a:gd name="connsiteY12" fmla="*/ 17773149 h 17773149"/>
              <a:gd name="connsiteX13" fmla="*/ 0 w 23059369"/>
              <a:gd name="connsiteY13" fmla="*/ 17773149 h 17773149"/>
              <a:gd name="connsiteX14" fmla="*/ 0 w 23059369"/>
              <a:gd name="connsiteY14" fmla="*/ 12339464 h 17773149"/>
              <a:gd name="connsiteX15" fmla="*/ 1 w 23059369"/>
              <a:gd name="connsiteY15" fmla="*/ 12339464 h 17773149"/>
              <a:gd name="connsiteX16" fmla="*/ 1 w 23059369"/>
              <a:gd name="connsiteY16" fmla="*/ 5433687 h 17773149"/>
              <a:gd name="connsiteX17" fmla="*/ 1 w 23059369"/>
              <a:gd name="connsiteY17" fmla="*/ 2 h 17773149"/>
              <a:gd name="connsiteX18" fmla="*/ 5433686 w 23059369"/>
              <a:gd name="connsiteY18" fmla="*/ 2 h 17773149"/>
              <a:gd name="connsiteX19" fmla="*/ 17625683 w 23059369"/>
              <a:gd name="connsiteY19" fmla="*/ 2 h 1777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059369" h="17773149">
                <a:moveTo>
                  <a:pt x="5433686" y="5433687"/>
                </a:moveTo>
                <a:lnTo>
                  <a:pt x="5433686" y="12339464"/>
                </a:lnTo>
                <a:lnTo>
                  <a:pt x="17625683" y="12339464"/>
                </a:lnTo>
                <a:lnTo>
                  <a:pt x="17625683" y="5433687"/>
                </a:lnTo>
                <a:close/>
                <a:moveTo>
                  <a:pt x="17625683" y="0"/>
                </a:moveTo>
                <a:lnTo>
                  <a:pt x="23059369" y="0"/>
                </a:lnTo>
                <a:lnTo>
                  <a:pt x="23059369" y="2"/>
                </a:lnTo>
                <a:lnTo>
                  <a:pt x="23059369" y="5433687"/>
                </a:lnTo>
                <a:lnTo>
                  <a:pt x="23059369" y="12339464"/>
                </a:lnTo>
                <a:lnTo>
                  <a:pt x="23059369" y="17773148"/>
                </a:lnTo>
                <a:lnTo>
                  <a:pt x="23059369" y="17773149"/>
                </a:lnTo>
                <a:lnTo>
                  <a:pt x="5433686" y="17773149"/>
                </a:lnTo>
                <a:lnTo>
                  <a:pt x="1" y="17773149"/>
                </a:lnTo>
                <a:lnTo>
                  <a:pt x="0" y="17773149"/>
                </a:lnTo>
                <a:lnTo>
                  <a:pt x="0" y="12339464"/>
                </a:lnTo>
                <a:lnTo>
                  <a:pt x="1" y="12339464"/>
                </a:lnTo>
                <a:lnTo>
                  <a:pt x="1" y="5433687"/>
                </a:lnTo>
                <a:lnTo>
                  <a:pt x="1" y="2"/>
                </a:lnTo>
                <a:lnTo>
                  <a:pt x="5433686" y="2"/>
                </a:lnTo>
                <a:lnTo>
                  <a:pt x="17625683" y="2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02E941D-26BD-48CE-BCEC-8DBD909D5E0B}"/>
              </a:ext>
            </a:extLst>
          </p:cNvPr>
          <p:cNvGrpSpPr/>
          <p:nvPr/>
        </p:nvGrpSpPr>
        <p:grpSpPr>
          <a:xfrm>
            <a:off x="368547" y="5444713"/>
            <a:ext cx="11823453" cy="317302"/>
            <a:chOff x="368547" y="5444713"/>
            <a:chExt cx="11823453" cy="31730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FE990DC-198E-4490-AC60-8A004FE55A55}"/>
                </a:ext>
              </a:extLst>
            </p:cNvPr>
            <p:cNvSpPr txBox="1"/>
            <p:nvPr/>
          </p:nvSpPr>
          <p:spPr>
            <a:xfrm>
              <a:off x="8864338" y="5454238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Gym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1258F4E-0DBB-45D7-91E3-ECE8DE66D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3350" y="5472465"/>
              <a:ext cx="286817" cy="23768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386C87-AC79-4694-81F8-056F7307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4981" y="5463763"/>
              <a:ext cx="254352" cy="253652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42E209D-0652-4D38-A661-0DF28B557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6309" y="5508541"/>
              <a:ext cx="590798" cy="17279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70982BF-9E66-4CB1-A984-9D31792B6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1347" y="5467388"/>
              <a:ext cx="326533" cy="25510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EA50CB0-6D1E-4EBE-89B7-3D1F7E9D0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4081" y="5451533"/>
              <a:ext cx="257910" cy="258622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3EB4E06-8B11-492B-8DD9-021028444956}"/>
                </a:ext>
              </a:extLst>
            </p:cNvPr>
            <p:cNvSpPr txBox="1"/>
            <p:nvPr/>
          </p:nvSpPr>
          <p:spPr>
            <a:xfrm>
              <a:off x="637785" y="5454237"/>
              <a:ext cx="12355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Terrace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7007179-5A0E-47B3-985E-2930CF288D1F}"/>
                </a:ext>
              </a:extLst>
            </p:cNvPr>
            <p:cNvSpPr txBox="1"/>
            <p:nvPr/>
          </p:nvSpPr>
          <p:spPr>
            <a:xfrm>
              <a:off x="2511129" y="5454238"/>
              <a:ext cx="12355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Swimming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AFEA3B4-A42D-47AE-80DB-271D5705531D}"/>
                </a:ext>
              </a:extLst>
            </p:cNvPr>
            <p:cNvSpPr txBox="1"/>
            <p:nvPr/>
          </p:nvSpPr>
          <p:spPr>
            <a:xfrm>
              <a:off x="4575077" y="5444713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Offer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7915918-A8E2-4A5E-BE35-78D1F781D626}"/>
                </a:ext>
              </a:extLst>
            </p:cNvPr>
            <p:cNvSpPr txBox="1"/>
            <p:nvPr/>
          </p:nvSpPr>
          <p:spPr>
            <a:xfrm>
              <a:off x="6583360" y="5454238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Kitchen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B5DAEF3-8EA5-4116-9E01-8B62A4A06DF1}"/>
                </a:ext>
              </a:extLst>
            </p:cNvPr>
            <p:cNvSpPr txBox="1"/>
            <p:nvPr/>
          </p:nvSpPr>
          <p:spPr>
            <a:xfrm>
              <a:off x="10872621" y="5444713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Garage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21B373A-B7DB-4A29-BB20-0E0C07087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47" y="5451533"/>
              <a:ext cx="283408" cy="265882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1CDBE320-49A5-4402-805B-1C8D406C34FE}"/>
              </a:ext>
            </a:extLst>
          </p:cNvPr>
          <p:cNvSpPr/>
          <p:nvPr/>
        </p:nvSpPr>
        <p:spPr>
          <a:xfrm>
            <a:off x="1" y="6074890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i="1" dirty="0">
                <a:solidFill>
                  <a:srgbClr val="E6E6E6"/>
                </a:solidFill>
                <a:latin typeface="Museo Sans 500" panose="02000000000000000000" pitchFamily="50" charset="0"/>
              </a:rPr>
              <a:t>The 3-storey Planet E Apartment C will be a Brick-inspired residential development that will rise beside schools &amp; neighborhood.  </a:t>
            </a:r>
            <a:endParaRPr lang="en-US" i="1" dirty="0">
              <a:solidFill>
                <a:srgbClr val="E6E6E6"/>
              </a:solidFill>
              <a:latin typeface="Museo Sans 500" panose="02000000000000000000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62B97A9-BCFB-42A7-87A0-FA235A6F1ADA}"/>
              </a:ext>
            </a:extLst>
          </p:cNvPr>
          <p:cNvSpPr txBox="1"/>
          <p:nvPr/>
        </p:nvSpPr>
        <p:spPr>
          <a:xfrm>
            <a:off x="665421" y="722148"/>
            <a:ext cx="3587775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000" dirty="0">
                <a:solidFill>
                  <a:srgbClr val="06B0CA"/>
                </a:solidFill>
                <a:latin typeface="Century Gothic" panose="020B0502020202020204" pitchFamily="34" charset="0"/>
              </a:rPr>
              <a:t>PLANET E </a:t>
            </a:r>
          </a:p>
          <a:p>
            <a:pPr>
              <a:lnSpc>
                <a:spcPts val="2500"/>
              </a:lnSpc>
            </a:pPr>
            <a:r>
              <a:rPr lang="en-US" sz="2000" dirty="0">
                <a:solidFill>
                  <a:srgbClr val="06B0CA"/>
                </a:solidFill>
                <a:latin typeface="Century Gothic" panose="020B0502020202020204" pitchFamily="34" charset="0"/>
              </a:rPr>
              <a:t>APARTMENT C</a:t>
            </a:r>
          </a:p>
          <a:p>
            <a:pPr>
              <a:lnSpc>
                <a:spcPts val="2500"/>
              </a:lnSpc>
            </a:pPr>
            <a:r>
              <a:rPr lang="en-US" sz="2800" b="1" dirty="0">
                <a:solidFill>
                  <a:srgbClr val="06B0CA"/>
                </a:solidFill>
                <a:latin typeface="DINPro-Bold" panose="02000503030000020004" pitchFamily="50" charset="0"/>
              </a:rPr>
              <a:t>BRICK HOUSE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155BC4-5189-4835-9D36-4B61ED0C70CB}"/>
              </a:ext>
            </a:extLst>
          </p:cNvPr>
          <p:cNvSpPr txBox="1"/>
          <p:nvPr/>
        </p:nvSpPr>
        <p:spPr>
          <a:xfrm>
            <a:off x="682990" y="1644338"/>
            <a:ext cx="2050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1A, King Halt, Planet E Town, - 003</a:t>
            </a:r>
            <a:endParaRPr lang="en-US" b="1" dirty="0">
              <a:solidFill>
                <a:srgbClr val="E6E6E6"/>
              </a:solidFill>
              <a:latin typeface="DINPro-Bold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90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959">
        <p:fade/>
      </p:transition>
    </mc:Choice>
    <mc:Fallback xmlns="">
      <p:transition advTm="59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4.79167E-6 0.1303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31" grpId="0"/>
      <p:bldP spid="32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E18CA-1A99-4FFC-B38A-9302AFF59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77" y="-237406"/>
            <a:ext cx="12597031" cy="9447774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261651E-3147-4AB4-BC62-4190195AB512}"/>
              </a:ext>
            </a:extLst>
          </p:cNvPr>
          <p:cNvSpPr/>
          <p:nvPr/>
        </p:nvSpPr>
        <p:spPr>
          <a:xfrm>
            <a:off x="648151" y="2457232"/>
            <a:ext cx="2774454" cy="2872604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B79CF7-65A4-4BD1-AE96-89AD6AE628B5}"/>
              </a:ext>
            </a:extLst>
          </p:cNvPr>
          <p:cNvSpPr/>
          <p:nvPr/>
        </p:nvSpPr>
        <p:spPr>
          <a:xfrm>
            <a:off x="0" y="6012702"/>
            <a:ext cx="12192000" cy="875700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D5727A-CA27-4E7C-BABF-DB9CAD5385E9}"/>
              </a:ext>
            </a:extLst>
          </p:cNvPr>
          <p:cNvSpPr/>
          <p:nvPr/>
        </p:nvSpPr>
        <p:spPr>
          <a:xfrm>
            <a:off x="0" y="5853756"/>
            <a:ext cx="12192000" cy="285426"/>
          </a:xfrm>
          <a:prstGeom prst="rect">
            <a:avLst/>
          </a:prstGeom>
          <a:solidFill>
            <a:srgbClr val="0D2438"/>
          </a:solidFill>
          <a:ln>
            <a:noFill/>
          </a:ln>
          <a:effectLst>
            <a:outerShdw blurRad="203200" dist="152400" dir="5280000" sx="127000" sy="127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 dirty="0">
              <a:solidFill>
                <a:srgbClr val="E6E6E6"/>
              </a:solidFill>
              <a:latin typeface="Museo Sans 500" panose="02000000000000000000" pitchFamily="50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CA4C67-AFE0-4C17-B6C7-C7D61CCFCA3F}"/>
              </a:ext>
            </a:extLst>
          </p:cNvPr>
          <p:cNvSpPr/>
          <p:nvPr/>
        </p:nvSpPr>
        <p:spPr>
          <a:xfrm>
            <a:off x="8857107" y="4940423"/>
            <a:ext cx="2493834" cy="404465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$50,000,00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B53DF8-7E23-4CF2-BBBA-8DF8BC3806DB}"/>
              </a:ext>
            </a:extLst>
          </p:cNvPr>
          <p:cNvSpPr/>
          <p:nvPr/>
        </p:nvSpPr>
        <p:spPr>
          <a:xfrm>
            <a:off x="8857105" y="4614339"/>
            <a:ext cx="2493835" cy="334207"/>
          </a:xfrm>
          <a:prstGeom prst="rect">
            <a:avLst/>
          </a:prstGeom>
          <a:solidFill>
            <a:srgbClr val="0D243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6B0CA"/>
                </a:solidFill>
                <a:latin typeface="DINPro-Bold" panose="02000503030000020004" pitchFamily="50" charset="0"/>
              </a:rPr>
              <a:t>FOR SALE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CA0236-6C34-4A02-981E-4F207F2ADD91}"/>
              </a:ext>
            </a:extLst>
          </p:cNvPr>
          <p:cNvSpPr/>
          <p:nvPr/>
        </p:nvSpPr>
        <p:spPr>
          <a:xfrm>
            <a:off x="0" y="5336125"/>
            <a:ext cx="12192000" cy="517630"/>
          </a:xfrm>
          <a:prstGeom prst="rect">
            <a:avLst/>
          </a:prstGeom>
          <a:solidFill>
            <a:srgbClr val="B9B7B9"/>
          </a:solidFill>
          <a:ln>
            <a:noFill/>
          </a:ln>
          <a:effectLst>
            <a:outerShdw blurRad="342900" dist="25400" dir="5580000" sx="79000" sy="79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034802-518C-4789-9C97-AF4BFE4292C9}"/>
              </a:ext>
            </a:extLst>
          </p:cNvPr>
          <p:cNvSpPr/>
          <p:nvPr/>
        </p:nvSpPr>
        <p:spPr>
          <a:xfrm>
            <a:off x="648149" y="718819"/>
            <a:ext cx="2774454" cy="1738412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AABAB6-00E3-411A-8D8B-83244EB34823}"/>
              </a:ext>
            </a:extLst>
          </p:cNvPr>
          <p:cNvSpPr txBox="1"/>
          <p:nvPr/>
        </p:nvSpPr>
        <p:spPr>
          <a:xfrm>
            <a:off x="747447" y="2639033"/>
            <a:ext cx="2292273" cy="609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dirty="0">
                <a:solidFill>
                  <a:srgbClr val="CAD200"/>
                </a:solidFill>
                <a:latin typeface="Century Gothic" panose="020B0502020202020204" pitchFamily="34" charset="0"/>
              </a:rPr>
              <a:t>PROPERTY</a:t>
            </a:r>
            <a:br>
              <a:rPr lang="en-US" sz="2400" dirty="0">
                <a:solidFill>
                  <a:srgbClr val="CAD200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rgbClr val="CAD200"/>
                </a:solidFill>
                <a:latin typeface="DINPro-Bold" panose="02000503030000020004" pitchFamily="50" charset="0"/>
              </a:rPr>
              <a:t>HIGHLIGHTS</a:t>
            </a:r>
            <a:endParaRPr lang="en-US" sz="2800" b="1" dirty="0">
              <a:solidFill>
                <a:srgbClr val="CAD200"/>
              </a:solidFill>
              <a:latin typeface="DINPro-Bold" panose="02000503030000020004" pitchFamily="50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2FC0CF0-D591-439C-B7FA-67BAAB6654E6}"/>
              </a:ext>
            </a:extLst>
          </p:cNvPr>
          <p:cNvSpPr/>
          <p:nvPr/>
        </p:nvSpPr>
        <p:spPr>
          <a:xfrm>
            <a:off x="637785" y="2454126"/>
            <a:ext cx="868305" cy="85103"/>
          </a:xfrm>
          <a:prstGeom prst="rect">
            <a:avLst/>
          </a:prstGeom>
          <a:solidFill>
            <a:srgbClr val="E6E6E6">
              <a:alpha val="89804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BB9A54A-301B-4A3A-84D1-6C65C8A5DE2E}"/>
              </a:ext>
            </a:extLst>
          </p:cNvPr>
          <p:cNvSpPr/>
          <p:nvPr/>
        </p:nvSpPr>
        <p:spPr>
          <a:xfrm>
            <a:off x="-5433684" y="-5457171"/>
            <a:ext cx="23059369" cy="17773149"/>
          </a:xfrm>
          <a:custGeom>
            <a:avLst/>
            <a:gdLst>
              <a:gd name="connsiteX0" fmla="*/ 5433686 w 23059369"/>
              <a:gd name="connsiteY0" fmla="*/ 5433687 h 17773149"/>
              <a:gd name="connsiteX1" fmla="*/ 5433686 w 23059369"/>
              <a:gd name="connsiteY1" fmla="*/ 12339464 h 17773149"/>
              <a:gd name="connsiteX2" fmla="*/ 17625683 w 23059369"/>
              <a:gd name="connsiteY2" fmla="*/ 12339464 h 17773149"/>
              <a:gd name="connsiteX3" fmla="*/ 17625683 w 23059369"/>
              <a:gd name="connsiteY3" fmla="*/ 5433687 h 17773149"/>
              <a:gd name="connsiteX4" fmla="*/ 17625683 w 23059369"/>
              <a:gd name="connsiteY4" fmla="*/ 0 h 17773149"/>
              <a:gd name="connsiteX5" fmla="*/ 23059369 w 23059369"/>
              <a:gd name="connsiteY5" fmla="*/ 0 h 17773149"/>
              <a:gd name="connsiteX6" fmla="*/ 23059369 w 23059369"/>
              <a:gd name="connsiteY6" fmla="*/ 2 h 17773149"/>
              <a:gd name="connsiteX7" fmla="*/ 23059369 w 23059369"/>
              <a:gd name="connsiteY7" fmla="*/ 5433687 h 17773149"/>
              <a:gd name="connsiteX8" fmla="*/ 23059369 w 23059369"/>
              <a:gd name="connsiteY8" fmla="*/ 12339464 h 17773149"/>
              <a:gd name="connsiteX9" fmla="*/ 23059369 w 23059369"/>
              <a:gd name="connsiteY9" fmla="*/ 17773148 h 17773149"/>
              <a:gd name="connsiteX10" fmla="*/ 23059369 w 23059369"/>
              <a:gd name="connsiteY10" fmla="*/ 17773149 h 17773149"/>
              <a:gd name="connsiteX11" fmla="*/ 5433686 w 23059369"/>
              <a:gd name="connsiteY11" fmla="*/ 17773149 h 17773149"/>
              <a:gd name="connsiteX12" fmla="*/ 1 w 23059369"/>
              <a:gd name="connsiteY12" fmla="*/ 17773149 h 17773149"/>
              <a:gd name="connsiteX13" fmla="*/ 0 w 23059369"/>
              <a:gd name="connsiteY13" fmla="*/ 17773149 h 17773149"/>
              <a:gd name="connsiteX14" fmla="*/ 0 w 23059369"/>
              <a:gd name="connsiteY14" fmla="*/ 12339464 h 17773149"/>
              <a:gd name="connsiteX15" fmla="*/ 1 w 23059369"/>
              <a:gd name="connsiteY15" fmla="*/ 12339464 h 17773149"/>
              <a:gd name="connsiteX16" fmla="*/ 1 w 23059369"/>
              <a:gd name="connsiteY16" fmla="*/ 5433687 h 17773149"/>
              <a:gd name="connsiteX17" fmla="*/ 1 w 23059369"/>
              <a:gd name="connsiteY17" fmla="*/ 2 h 17773149"/>
              <a:gd name="connsiteX18" fmla="*/ 5433686 w 23059369"/>
              <a:gd name="connsiteY18" fmla="*/ 2 h 17773149"/>
              <a:gd name="connsiteX19" fmla="*/ 17625683 w 23059369"/>
              <a:gd name="connsiteY19" fmla="*/ 2 h 1777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059369" h="17773149">
                <a:moveTo>
                  <a:pt x="5433686" y="5433687"/>
                </a:moveTo>
                <a:lnTo>
                  <a:pt x="5433686" y="12339464"/>
                </a:lnTo>
                <a:lnTo>
                  <a:pt x="17625683" y="12339464"/>
                </a:lnTo>
                <a:lnTo>
                  <a:pt x="17625683" y="5433687"/>
                </a:lnTo>
                <a:close/>
                <a:moveTo>
                  <a:pt x="17625683" y="0"/>
                </a:moveTo>
                <a:lnTo>
                  <a:pt x="23059369" y="0"/>
                </a:lnTo>
                <a:lnTo>
                  <a:pt x="23059369" y="2"/>
                </a:lnTo>
                <a:lnTo>
                  <a:pt x="23059369" y="5433687"/>
                </a:lnTo>
                <a:lnTo>
                  <a:pt x="23059369" y="12339464"/>
                </a:lnTo>
                <a:lnTo>
                  <a:pt x="23059369" y="17773148"/>
                </a:lnTo>
                <a:lnTo>
                  <a:pt x="23059369" y="17773149"/>
                </a:lnTo>
                <a:lnTo>
                  <a:pt x="5433686" y="17773149"/>
                </a:lnTo>
                <a:lnTo>
                  <a:pt x="1" y="17773149"/>
                </a:lnTo>
                <a:lnTo>
                  <a:pt x="0" y="17773149"/>
                </a:lnTo>
                <a:lnTo>
                  <a:pt x="0" y="12339464"/>
                </a:lnTo>
                <a:lnTo>
                  <a:pt x="1" y="12339464"/>
                </a:lnTo>
                <a:lnTo>
                  <a:pt x="1" y="5433687"/>
                </a:lnTo>
                <a:lnTo>
                  <a:pt x="1" y="2"/>
                </a:lnTo>
                <a:lnTo>
                  <a:pt x="5433686" y="2"/>
                </a:lnTo>
                <a:lnTo>
                  <a:pt x="17625683" y="2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8F13DE-6DFF-471B-A691-887EC53B171B}"/>
              </a:ext>
            </a:extLst>
          </p:cNvPr>
          <p:cNvSpPr txBox="1"/>
          <p:nvPr/>
        </p:nvSpPr>
        <p:spPr>
          <a:xfrm>
            <a:off x="761718" y="4430068"/>
            <a:ext cx="24938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6E6E6"/>
                </a:solidFill>
                <a:latin typeface="Century Gothic" panose="020B0502020202020204" pitchFamily="34" charset="0"/>
              </a:rPr>
              <a:t>Kitchen</a:t>
            </a:r>
            <a:br>
              <a:rPr lang="en-US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E6E6E6"/>
                </a:solidFill>
                <a:latin typeface="Century Gothic" panose="020B0502020202020204" pitchFamily="34" charset="0"/>
              </a:rPr>
              <a:t>~510</a:t>
            </a:r>
            <a:r>
              <a:rPr lang="en-US" sz="2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 sq.ft.</a:t>
            </a:r>
            <a:endParaRPr lang="en-US" sz="2000" b="1" dirty="0">
              <a:solidFill>
                <a:srgbClr val="E6E6E6"/>
              </a:solidFill>
              <a:latin typeface="DINPro-Bold" panose="02000503030000020004" pitchFamily="50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F9E0A2-4015-4770-9562-9B1131A4121F}"/>
              </a:ext>
            </a:extLst>
          </p:cNvPr>
          <p:cNvSpPr txBox="1"/>
          <p:nvPr/>
        </p:nvSpPr>
        <p:spPr>
          <a:xfrm>
            <a:off x="761718" y="3230513"/>
            <a:ext cx="2493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6E6E6"/>
                </a:solidFill>
                <a:latin typeface="Century Gothic" panose="020B0502020202020204" pitchFamily="34" charset="0"/>
              </a:rPr>
              <a:t>Living Room</a:t>
            </a:r>
            <a:br>
              <a:rPr lang="en-US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E6E6E6"/>
                </a:solidFill>
                <a:latin typeface="Century Gothic" panose="020B0502020202020204" pitchFamily="34" charset="0"/>
              </a:rPr>
              <a:t>~490 sq.ft.</a:t>
            </a:r>
            <a:endParaRPr lang="en-US" sz="2000" b="1" dirty="0">
              <a:solidFill>
                <a:srgbClr val="E6E6E6"/>
              </a:solidFill>
              <a:latin typeface="DINPro-Bold" panose="02000503030000020004" pitchFamily="50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A8877E-456F-447C-9AA6-C6A1F729BC51}"/>
              </a:ext>
            </a:extLst>
          </p:cNvPr>
          <p:cNvSpPr txBox="1"/>
          <p:nvPr/>
        </p:nvSpPr>
        <p:spPr>
          <a:xfrm>
            <a:off x="761718" y="3839107"/>
            <a:ext cx="2493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6E6E6"/>
                </a:solidFill>
                <a:latin typeface="Century Gothic" panose="020B0502020202020204" pitchFamily="34" charset="0"/>
              </a:rPr>
              <a:t>Bedroom</a:t>
            </a:r>
          </a:p>
          <a:p>
            <a:r>
              <a:rPr lang="en-US" b="1" dirty="0">
                <a:solidFill>
                  <a:srgbClr val="E6E6E6"/>
                </a:solidFill>
                <a:latin typeface="Century Gothic" panose="020B0502020202020204" pitchFamily="34" charset="0"/>
              </a:rPr>
              <a:t>~250,300,390 sq.ft.</a:t>
            </a:r>
            <a:endParaRPr lang="en-US" sz="2000" b="1" dirty="0">
              <a:solidFill>
                <a:srgbClr val="E6E6E6"/>
              </a:solidFill>
              <a:latin typeface="DINPro-Bold" panose="02000503030000020004" pitchFamily="50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568933-BBA3-48E0-9C44-18098CEFB0F4}"/>
              </a:ext>
            </a:extLst>
          </p:cNvPr>
          <p:cNvGrpSpPr/>
          <p:nvPr/>
        </p:nvGrpSpPr>
        <p:grpSpPr>
          <a:xfrm>
            <a:off x="368547" y="5444713"/>
            <a:ext cx="11823453" cy="317302"/>
            <a:chOff x="368547" y="5444713"/>
            <a:chExt cx="11823453" cy="31730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6A2CC55-EDF2-4CE3-A7D7-6FB95C90B88A}"/>
                </a:ext>
              </a:extLst>
            </p:cNvPr>
            <p:cNvSpPr txBox="1"/>
            <p:nvPr/>
          </p:nvSpPr>
          <p:spPr>
            <a:xfrm>
              <a:off x="8864338" y="5454238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Gym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45BAFE3-41C3-4499-9CE5-F3A1530D5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3350" y="5472465"/>
              <a:ext cx="286817" cy="237689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86A1682-D65D-413D-A82B-D40B99D43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4981" y="5463763"/>
              <a:ext cx="254352" cy="253652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688DF4D-3AC3-4796-9022-0E6D5AA57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6309" y="5508541"/>
              <a:ext cx="590798" cy="172798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634879D-2509-4319-9ED1-7F421F4DD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1347" y="5467388"/>
              <a:ext cx="326533" cy="25510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0E558C5-7172-4B8F-A5AF-F0AD6F3C1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4081" y="5451533"/>
              <a:ext cx="257910" cy="258622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A05B2E6-2A06-4150-AB2F-E948EE45C180}"/>
                </a:ext>
              </a:extLst>
            </p:cNvPr>
            <p:cNvSpPr txBox="1"/>
            <p:nvPr/>
          </p:nvSpPr>
          <p:spPr>
            <a:xfrm>
              <a:off x="637785" y="5454237"/>
              <a:ext cx="12355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Terrace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F702EE5-DBB9-4AEA-A290-99B402E41A3F}"/>
                </a:ext>
              </a:extLst>
            </p:cNvPr>
            <p:cNvSpPr txBox="1"/>
            <p:nvPr/>
          </p:nvSpPr>
          <p:spPr>
            <a:xfrm>
              <a:off x="2511129" y="5454238"/>
              <a:ext cx="12355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Swimming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117DB65-2426-4F72-B494-93732A78AD49}"/>
                </a:ext>
              </a:extLst>
            </p:cNvPr>
            <p:cNvSpPr txBox="1"/>
            <p:nvPr/>
          </p:nvSpPr>
          <p:spPr>
            <a:xfrm>
              <a:off x="4575077" y="5444713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Offer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35FB117-39A0-4193-9D92-718B4DAD4598}"/>
                </a:ext>
              </a:extLst>
            </p:cNvPr>
            <p:cNvSpPr txBox="1"/>
            <p:nvPr/>
          </p:nvSpPr>
          <p:spPr>
            <a:xfrm>
              <a:off x="6583360" y="5454238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Kitchen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69C62BC-AF24-4B47-8799-AE4070E424AA}"/>
                </a:ext>
              </a:extLst>
            </p:cNvPr>
            <p:cNvSpPr txBox="1"/>
            <p:nvPr/>
          </p:nvSpPr>
          <p:spPr>
            <a:xfrm>
              <a:off x="10872621" y="5444713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Garage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D310674-9870-4A5C-8E24-862B74AD7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47" y="5451533"/>
              <a:ext cx="283408" cy="265882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62B97A9-BCFB-42A7-87A0-FA235A6F1ADA}"/>
              </a:ext>
            </a:extLst>
          </p:cNvPr>
          <p:cNvSpPr txBox="1"/>
          <p:nvPr/>
        </p:nvSpPr>
        <p:spPr>
          <a:xfrm>
            <a:off x="665421" y="722148"/>
            <a:ext cx="3587775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000" dirty="0">
                <a:solidFill>
                  <a:srgbClr val="06B0CA"/>
                </a:solidFill>
                <a:latin typeface="Century Gothic" panose="020B0502020202020204" pitchFamily="34" charset="0"/>
              </a:rPr>
              <a:t>PLANET E </a:t>
            </a:r>
          </a:p>
          <a:p>
            <a:pPr>
              <a:lnSpc>
                <a:spcPts val="2500"/>
              </a:lnSpc>
            </a:pPr>
            <a:r>
              <a:rPr lang="en-US" sz="2000" dirty="0">
                <a:solidFill>
                  <a:srgbClr val="06B0CA"/>
                </a:solidFill>
                <a:latin typeface="Century Gothic" panose="020B0502020202020204" pitchFamily="34" charset="0"/>
              </a:rPr>
              <a:t>APARTMENT D</a:t>
            </a:r>
          </a:p>
          <a:p>
            <a:pPr>
              <a:lnSpc>
                <a:spcPts val="2500"/>
              </a:lnSpc>
            </a:pPr>
            <a:r>
              <a:rPr lang="en-US" sz="2800" b="1" dirty="0">
                <a:solidFill>
                  <a:srgbClr val="06B0CA"/>
                </a:solidFill>
                <a:latin typeface="DINPro-Bold" panose="02000503030000020004" pitchFamily="50" charset="0"/>
              </a:rPr>
              <a:t>BRICK HOUSE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155BC4-5189-4835-9D36-4B61ED0C70CB}"/>
              </a:ext>
            </a:extLst>
          </p:cNvPr>
          <p:cNvSpPr txBox="1"/>
          <p:nvPr/>
        </p:nvSpPr>
        <p:spPr>
          <a:xfrm>
            <a:off x="682990" y="1644338"/>
            <a:ext cx="2050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1A, King Halt, Planet E Town, - 004</a:t>
            </a:r>
            <a:endParaRPr lang="en-US" b="1" dirty="0">
              <a:solidFill>
                <a:srgbClr val="E6E6E6"/>
              </a:solidFill>
              <a:latin typeface="DINPro-Bold" panose="02000503030000020004" pitchFamily="50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DBE320-49A5-4402-805B-1C8D406C34FE}"/>
              </a:ext>
            </a:extLst>
          </p:cNvPr>
          <p:cNvSpPr/>
          <p:nvPr/>
        </p:nvSpPr>
        <p:spPr>
          <a:xfrm>
            <a:off x="1" y="6074890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i="1" dirty="0">
                <a:solidFill>
                  <a:srgbClr val="E6E6E6"/>
                </a:solidFill>
                <a:latin typeface="Museo Sans 500" panose="02000000000000000000" pitchFamily="50" charset="0"/>
              </a:rPr>
              <a:t>The 5-storey Planet E Apartment D will be a Brick-inspired residential development.</a:t>
            </a:r>
            <a:endParaRPr lang="en-US" i="1" dirty="0">
              <a:solidFill>
                <a:srgbClr val="E6E6E6"/>
              </a:solidFill>
              <a:latin typeface="Museo Sans 5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31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838">
        <p:fade/>
      </p:transition>
    </mc:Choice>
    <mc:Fallback xmlns="">
      <p:transition advTm="58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-0.0026 -0.1620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81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0.07591 -3.7037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35" grpId="0"/>
      <p:bldP spid="36" grpId="0"/>
      <p:bldP spid="37" grpId="0"/>
      <p:bldP spid="32" grpId="0"/>
      <p:bldP spid="34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E18CA-1A99-4FFC-B38A-9302AFF59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7461"/>
            <a:ext cx="13580069" cy="905338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261651E-3147-4AB4-BC62-4190195AB512}"/>
              </a:ext>
            </a:extLst>
          </p:cNvPr>
          <p:cNvSpPr/>
          <p:nvPr/>
        </p:nvSpPr>
        <p:spPr>
          <a:xfrm>
            <a:off x="648151" y="2457232"/>
            <a:ext cx="2774454" cy="2872604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B79CF7-65A4-4BD1-AE96-89AD6AE628B5}"/>
              </a:ext>
            </a:extLst>
          </p:cNvPr>
          <p:cNvSpPr/>
          <p:nvPr/>
        </p:nvSpPr>
        <p:spPr>
          <a:xfrm>
            <a:off x="0" y="6012702"/>
            <a:ext cx="12192000" cy="875700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D5727A-CA27-4E7C-BABF-DB9CAD5385E9}"/>
              </a:ext>
            </a:extLst>
          </p:cNvPr>
          <p:cNvSpPr/>
          <p:nvPr/>
        </p:nvSpPr>
        <p:spPr>
          <a:xfrm>
            <a:off x="0" y="5853756"/>
            <a:ext cx="12192000" cy="285426"/>
          </a:xfrm>
          <a:prstGeom prst="rect">
            <a:avLst/>
          </a:prstGeom>
          <a:solidFill>
            <a:srgbClr val="0D2438"/>
          </a:solidFill>
          <a:ln>
            <a:noFill/>
          </a:ln>
          <a:effectLst>
            <a:outerShdw blurRad="203200" dist="152400" dir="5280000" sx="127000" sy="127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 dirty="0">
              <a:solidFill>
                <a:srgbClr val="E6E6E6"/>
              </a:solidFill>
              <a:latin typeface="Museo Sans 500" panose="02000000000000000000" pitchFamily="50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CA4C67-AFE0-4C17-B6C7-C7D61CCFCA3F}"/>
              </a:ext>
            </a:extLst>
          </p:cNvPr>
          <p:cNvSpPr/>
          <p:nvPr/>
        </p:nvSpPr>
        <p:spPr>
          <a:xfrm>
            <a:off x="8857107" y="4940423"/>
            <a:ext cx="2493834" cy="404465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$78,310,00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B53DF8-7E23-4CF2-BBBA-8DF8BC3806DB}"/>
              </a:ext>
            </a:extLst>
          </p:cNvPr>
          <p:cNvSpPr/>
          <p:nvPr/>
        </p:nvSpPr>
        <p:spPr>
          <a:xfrm>
            <a:off x="8857105" y="4614339"/>
            <a:ext cx="2493835" cy="334207"/>
          </a:xfrm>
          <a:prstGeom prst="rect">
            <a:avLst/>
          </a:prstGeom>
          <a:solidFill>
            <a:srgbClr val="0D243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6B0CA"/>
                </a:solidFill>
                <a:latin typeface="DINPro-Bold" panose="02000503030000020004" pitchFamily="50" charset="0"/>
              </a:rPr>
              <a:t>FOR SALE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CA0236-6C34-4A02-981E-4F207F2ADD91}"/>
              </a:ext>
            </a:extLst>
          </p:cNvPr>
          <p:cNvSpPr/>
          <p:nvPr/>
        </p:nvSpPr>
        <p:spPr>
          <a:xfrm>
            <a:off x="0" y="5336125"/>
            <a:ext cx="12192000" cy="517630"/>
          </a:xfrm>
          <a:prstGeom prst="rect">
            <a:avLst/>
          </a:prstGeom>
          <a:solidFill>
            <a:srgbClr val="B9B7B9"/>
          </a:solidFill>
          <a:ln>
            <a:noFill/>
          </a:ln>
          <a:effectLst>
            <a:outerShdw blurRad="342900" dist="25400" dir="5580000" sx="79000" sy="79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034802-518C-4789-9C97-AF4BFE4292C9}"/>
              </a:ext>
            </a:extLst>
          </p:cNvPr>
          <p:cNvSpPr/>
          <p:nvPr/>
        </p:nvSpPr>
        <p:spPr>
          <a:xfrm>
            <a:off x="648149" y="718819"/>
            <a:ext cx="2774454" cy="1738412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AABAB6-00E3-411A-8D8B-83244EB34823}"/>
              </a:ext>
            </a:extLst>
          </p:cNvPr>
          <p:cNvSpPr txBox="1"/>
          <p:nvPr/>
        </p:nvSpPr>
        <p:spPr>
          <a:xfrm>
            <a:off x="747447" y="2639033"/>
            <a:ext cx="2292273" cy="609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dirty="0">
                <a:solidFill>
                  <a:srgbClr val="CAD200"/>
                </a:solidFill>
                <a:latin typeface="Century Gothic" panose="020B0502020202020204" pitchFamily="34" charset="0"/>
              </a:rPr>
              <a:t>AGENT</a:t>
            </a:r>
          </a:p>
          <a:p>
            <a:pPr>
              <a:lnSpc>
                <a:spcPts val="2000"/>
              </a:lnSpc>
            </a:pPr>
            <a:r>
              <a:rPr lang="en-US" sz="2400" dirty="0">
                <a:solidFill>
                  <a:srgbClr val="CAD200"/>
                </a:solidFill>
                <a:latin typeface="DINPro-Bold" panose="02000503030000020004" pitchFamily="50" charset="0"/>
              </a:rPr>
              <a:t>RONI HOWARD</a:t>
            </a:r>
            <a:endParaRPr lang="en-US" sz="2800" b="1" dirty="0">
              <a:solidFill>
                <a:srgbClr val="CAD200"/>
              </a:solidFill>
              <a:latin typeface="DINPro-Bold" panose="02000503030000020004" pitchFamily="50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2FC0CF0-D591-439C-B7FA-67BAAB6654E6}"/>
              </a:ext>
            </a:extLst>
          </p:cNvPr>
          <p:cNvSpPr/>
          <p:nvPr/>
        </p:nvSpPr>
        <p:spPr>
          <a:xfrm>
            <a:off x="1533637" y="2454126"/>
            <a:ext cx="868305" cy="85103"/>
          </a:xfrm>
          <a:prstGeom prst="rect">
            <a:avLst/>
          </a:prstGeom>
          <a:solidFill>
            <a:srgbClr val="E6E6E6">
              <a:alpha val="89804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BB9A54A-301B-4A3A-84D1-6C65C8A5DE2E}"/>
              </a:ext>
            </a:extLst>
          </p:cNvPr>
          <p:cNvSpPr/>
          <p:nvPr/>
        </p:nvSpPr>
        <p:spPr>
          <a:xfrm>
            <a:off x="-5433684" y="-5457171"/>
            <a:ext cx="23059369" cy="17773149"/>
          </a:xfrm>
          <a:custGeom>
            <a:avLst/>
            <a:gdLst>
              <a:gd name="connsiteX0" fmla="*/ 5433686 w 23059369"/>
              <a:gd name="connsiteY0" fmla="*/ 5433687 h 17773149"/>
              <a:gd name="connsiteX1" fmla="*/ 5433686 w 23059369"/>
              <a:gd name="connsiteY1" fmla="*/ 12339464 h 17773149"/>
              <a:gd name="connsiteX2" fmla="*/ 17625683 w 23059369"/>
              <a:gd name="connsiteY2" fmla="*/ 12339464 h 17773149"/>
              <a:gd name="connsiteX3" fmla="*/ 17625683 w 23059369"/>
              <a:gd name="connsiteY3" fmla="*/ 5433687 h 17773149"/>
              <a:gd name="connsiteX4" fmla="*/ 17625683 w 23059369"/>
              <a:gd name="connsiteY4" fmla="*/ 0 h 17773149"/>
              <a:gd name="connsiteX5" fmla="*/ 23059369 w 23059369"/>
              <a:gd name="connsiteY5" fmla="*/ 0 h 17773149"/>
              <a:gd name="connsiteX6" fmla="*/ 23059369 w 23059369"/>
              <a:gd name="connsiteY6" fmla="*/ 2 h 17773149"/>
              <a:gd name="connsiteX7" fmla="*/ 23059369 w 23059369"/>
              <a:gd name="connsiteY7" fmla="*/ 5433687 h 17773149"/>
              <a:gd name="connsiteX8" fmla="*/ 23059369 w 23059369"/>
              <a:gd name="connsiteY8" fmla="*/ 12339464 h 17773149"/>
              <a:gd name="connsiteX9" fmla="*/ 23059369 w 23059369"/>
              <a:gd name="connsiteY9" fmla="*/ 17773148 h 17773149"/>
              <a:gd name="connsiteX10" fmla="*/ 23059369 w 23059369"/>
              <a:gd name="connsiteY10" fmla="*/ 17773149 h 17773149"/>
              <a:gd name="connsiteX11" fmla="*/ 5433686 w 23059369"/>
              <a:gd name="connsiteY11" fmla="*/ 17773149 h 17773149"/>
              <a:gd name="connsiteX12" fmla="*/ 1 w 23059369"/>
              <a:gd name="connsiteY12" fmla="*/ 17773149 h 17773149"/>
              <a:gd name="connsiteX13" fmla="*/ 0 w 23059369"/>
              <a:gd name="connsiteY13" fmla="*/ 17773149 h 17773149"/>
              <a:gd name="connsiteX14" fmla="*/ 0 w 23059369"/>
              <a:gd name="connsiteY14" fmla="*/ 12339464 h 17773149"/>
              <a:gd name="connsiteX15" fmla="*/ 1 w 23059369"/>
              <a:gd name="connsiteY15" fmla="*/ 12339464 h 17773149"/>
              <a:gd name="connsiteX16" fmla="*/ 1 w 23059369"/>
              <a:gd name="connsiteY16" fmla="*/ 5433687 h 17773149"/>
              <a:gd name="connsiteX17" fmla="*/ 1 w 23059369"/>
              <a:gd name="connsiteY17" fmla="*/ 2 h 17773149"/>
              <a:gd name="connsiteX18" fmla="*/ 5433686 w 23059369"/>
              <a:gd name="connsiteY18" fmla="*/ 2 h 17773149"/>
              <a:gd name="connsiteX19" fmla="*/ 17625683 w 23059369"/>
              <a:gd name="connsiteY19" fmla="*/ 2 h 1777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059369" h="17773149">
                <a:moveTo>
                  <a:pt x="5433686" y="5433687"/>
                </a:moveTo>
                <a:lnTo>
                  <a:pt x="5433686" y="12339464"/>
                </a:lnTo>
                <a:lnTo>
                  <a:pt x="17625683" y="12339464"/>
                </a:lnTo>
                <a:lnTo>
                  <a:pt x="17625683" y="5433687"/>
                </a:lnTo>
                <a:close/>
                <a:moveTo>
                  <a:pt x="17625683" y="0"/>
                </a:moveTo>
                <a:lnTo>
                  <a:pt x="23059369" y="0"/>
                </a:lnTo>
                <a:lnTo>
                  <a:pt x="23059369" y="2"/>
                </a:lnTo>
                <a:lnTo>
                  <a:pt x="23059369" y="5433687"/>
                </a:lnTo>
                <a:lnTo>
                  <a:pt x="23059369" y="12339464"/>
                </a:lnTo>
                <a:lnTo>
                  <a:pt x="23059369" y="17773148"/>
                </a:lnTo>
                <a:lnTo>
                  <a:pt x="23059369" y="17773149"/>
                </a:lnTo>
                <a:lnTo>
                  <a:pt x="5433686" y="17773149"/>
                </a:lnTo>
                <a:lnTo>
                  <a:pt x="1" y="17773149"/>
                </a:lnTo>
                <a:lnTo>
                  <a:pt x="0" y="17773149"/>
                </a:lnTo>
                <a:lnTo>
                  <a:pt x="0" y="12339464"/>
                </a:lnTo>
                <a:lnTo>
                  <a:pt x="1" y="12339464"/>
                </a:lnTo>
                <a:lnTo>
                  <a:pt x="1" y="5433687"/>
                </a:lnTo>
                <a:lnTo>
                  <a:pt x="1" y="2"/>
                </a:lnTo>
                <a:lnTo>
                  <a:pt x="5433686" y="2"/>
                </a:lnTo>
                <a:lnTo>
                  <a:pt x="17625683" y="2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250FBF5-1680-4FD6-AB81-424915FBBC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5" t="15092"/>
          <a:stretch/>
        </p:blipFill>
        <p:spPr>
          <a:xfrm>
            <a:off x="886476" y="3329233"/>
            <a:ext cx="1973050" cy="1235908"/>
          </a:xfrm>
          <a:prstGeom prst="rect">
            <a:avLst/>
          </a:prstGeom>
          <a:ln w="57150">
            <a:solidFill>
              <a:srgbClr val="B9B7B9"/>
            </a:solidFill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58547FA-1469-4D45-B4F7-9951734AB13A}"/>
              </a:ext>
            </a:extLst>
          </p:cNvPr>
          <p:cNvSpPr txBox="1"/>
          <p:nvPr/>
        </p:nvSpPr>
        <p:spPr>
          <a:xfrm>
            <a:off x="774754" y="4671471"/>
            <a:ext cx="3459315" cy="597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1-800-123-4567</a:t>
            </a:r>
          </a:p>
          <a:p>
            <a:pPr>
              <a:lnSpc>
                <a:spcPts val="2100"/>
              </a:lnSpc>
            </a:pPr>
            <a:r>
              <a:rPr lang="en-US" sz="1200" dirty="0">
                <a:solidFill>
                  <a:srgbClr val="E6E6E6"/>
                </a:solidFill>
                <a:latin typeface="Century Gothic" panose="020B0502020202020204" pitchFamily="34" charset="0"/>
              </a:rPr>
              <a:t>planeterealstateroni@gmail.com</a:t>
            </a:r>
            <a:endParaRPr lang="en-US" sz="1600" dirty="0">
              <a:solidFill>
                <a:srgbClr val="E6E6E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392A55E-F3FB-4911-9268-08473877FC03}"/>
              </a:ext>
            </a:extLst>
          </p:cNvPr>
          <p:cNvGrpSpPr/>
          <p:nvPr/>
        </p:nvGrpSpPr>
        <p:grpSpPr>
          <a:xfrm>
            <a:off x="368547" y="5444713"/>
            <a:ext cx="11823453" cy="317302"/>
            <a:chOff x="368547" y="5444713"/>
            <a:chExt cx="11823453" cy="31730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AAF07D9-DBAC-4609-B85F-652493120F2B}"/>
                </a:ext>
              </a:extLst>
            </p:cNvPr>
            <p:cNvSpPr txBox="1"/>
            <p:nvPr/>
          </p:nvSpPr>
          <p:spPr>
            <a:xfrm>
              <a:off x="8864338" y="5454238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Gym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C333693-4FC9-442C-B813-343527A98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3350" y="5472465"/>
              <a:ext cx="286817" cy="237689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D967FDB-FA3B-4315-9DEE-330C4DAF6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4981" y="5463763"/>
              <a:ext cx="254352" cy="253652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832174E-11C8-4652-AAC1-B701AF7BA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6309" y="5508541"/>
              <a:ext cx="590798" cy="17279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C51AAB5-5A86-4B7A-973C-EE0AF0E83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1347" y="5467388"/>
              <a:ext cx="326533" cy="25510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FDC9CC3-7F39-4BBB-91E9-5AB6EB98B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4081" y="5451533"/>
              <a:ext cx="257910" cy="25862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F011821-82BD-4A1D-AEA6-695A45A37E53}"/>
                </a:ext>
              </a:extLst>
            </p:cNvPr>
            <p:cNvSpPr txBox="1"/>
            <p:nvPr/>
          </p:nvSpPr>
          <p:spPr>
            <a:xfrm>
              <a:off x="637785" y="5454237"/>
              <a:ext cx="12355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Terrace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D713D15-20D1-4399-A33B-A16D004553D4}"/>
                </a:ext>
              </a:extLst>
            </p:cNvPr>
            <p:cNvSpPr txBox="1"/>
            <p:nvPr/>
          </p:nvSpPr>
          <p:spPr>
            <a:xfrm>
              <a:off x="2511129" y="5454238"/>
              <a:ext cx="12355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Swimming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8532E8D-6301-42B9-911B-59D50EA4B305}"/>
                </a:ext>
              </a:extLst>
            </p:cNvPr>
            <p:cNvSpPr txBox="1"/>
            <p:nvPr/>
          </p:nvSpPr>
          <p:spPr>
            <a:xfrm>
              <a:off x="4575077" y="5444713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Offer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2692D06-7A24-4961-8485-886113E0DB52}"/>
                </a:ext>
              </a:extLst>
            </p:cNvPr>
            <p:cNvSpPr txBox="1"/>
            <p:nvPr/>
          </p:nvSpPr>
          <p:spPr>
            <a:xfrm>
              <a:off x="6583360" y="5454238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Kitchen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1FCCBA1-BB66-404F-A3A7-F8F5E128067A}"/>
                </a:ext>
              </a:extLst>
            </p:cNvPr>
            <p:cNvSpPr txBox="1"/>
            <p:nvPr/>
          </p:nvSpPr>
          <p:spPr>
            <a:xfrm>
              <a:off x="10872621" y="5444713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Garage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1166E65-3896-4D9F-A461-93514E237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47" y="5451533"/>
              <a:ext cx="283408" cy="265882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62B97A9-BCFB-42A7-87A0-FA235A6F1ADA}"/>
              </a:ext>
            </a:extLst>
          </p:cNvPr>
          <p:cNvSpPr txBox="1"/>
          <p:nvPr/>
        </p:nvSpPr>
        <p:spPr>
          <a:xfrm>
            <a:off x="665421" y="722148"/>
            <a:ext cx="3587775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000" dirty="0">
                <a:solidFill>
                  <a:srgbClr val="06B0CA"/>
                </a:solidFill>
                <a:latin typeface="Century Gothic" panose="020B0502020202020204" pitchFamily="34" charset="0"/>
              </a:rPr>
              <a:t>PLANET E </a:t>
            </a:r>
          </a:p>
          <a:p>
            <a:pPr>
              <a:lnSpc>
                <a:spcPts val="2500"/>
              </a:lnSpc>
            </a:pPr>
            <a:r>
              <a:rPr lang="en-US" sz="2000" dirty="0">
                <a:solidFill>
                  <a:srgbClr val="06B0CA"/>
                </a:solidFill>
                <a:latin typeface="Century Gothic" panose="020B0502020202020204" pitchFamily="34" charset="0"/>
              </a:rPr>
              <a:t>APARTMENT E </a:t>
            </a:r>
          </a:p>
          <a:p>
            <a:pPr>
              <a:lnSpc>
                <a:spcPts val="2500"/>
              </a:lnSpc>
            </a:pPr>
            <a:r>
              <a:rPr lang="en-US" sz="2800" b="1" dirty="0">
                <a:solidFill>
                  <a:srgbClr val="06B0CA"/>
                </a:solidFill>
                <a:latin typeface="DINPro-Bold" panose="02000503030000020004" pitchFamily="50" charset="0"/>
              </a:rPr>
              <a:t>BRICK HOUSE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155BC4-5189-4835-9D36-4B61ED0C70CB}"/>
              </a:ext>
            </a:extLst>
          </p:cNvPr>
          <p:cNvSpPr txBox="1"/>
          <p:nvPr/>
        </p:nvSpPr>
        <p:spPr>
          <a:xfrm>
            <a:off x="682990" y="1644338"/>
            <a:ext cx="2050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1A, King Halt, Planet E Town, - 005</a:t>
            </a:r>
            <a:endParaRPr lang="en-US" b="1" dirty="0">
              <a:solidFill>
                <a:srgbClr val="E6E6E6"/>
              </a:solidFill>
              <a:latin typeface="DINPro-Bold" panose="02000503030000020004" pitchFamily="50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DBE320-49A5-4402-805B-1C8D406C34FE}"/>
              </a:ext>
            </a:extLst>
          </p:cNvPr>
          <p:cNvSpPr/>
          <p:nvPr/>
        </p:nvSpPr>
        <p:spPr>
          <a:xfrm>
            <a:off x="1" y="6074890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i="1" dirty="0">
                <a:solidFill>
                  <a:srgbClr val="E6E6E6"/>
                </a:solidFill>
                <a:latin typeface="Museo Sans 500" panose="02000000000000000000" pitchFamily="50" charset="0"/>
              </a:rPr>
              <a:t>The 4-storey Planet E Apartment E will be a Brick-inspired residential development.</a:t>
            </a:r>
            <a:endParaRPr lang="en-US" i="1" dirty="0">
              <a:solidFill>
                <a:srgbClr val="E6E6E6"/>
              </a:solidFill>
              <a:latin typeface="Museo Sans 5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92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906">
        <p:fade/>
      </p:transition>
    </mc:Choice>
    <mc:Fallback xmlns="">
      <p:transition advTm="59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-0.11289 1.11111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08294 -3.7037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9" grpId="0"/>
      <p:bldP spid="51" grpId="0" animBg="1"/>
      <p:bldP spid="46" grpId="0"/>
      <p:bldP spid="32" grpId="0"/>
      <p:bldP spid="34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mall house in the background&#10;&#10;Description generated with very high confidence">
            <a:extLst>
              <a:ext uri="{FF2B5EF4-FFF2-40B4-BE49-F238E27FC236}">
                <a16:creationId xmlns:a16="http://schemas.microsoft.com/office/drawing/2014/main" id="{C7544C2E-A889-4ACB-8043-4EB529B41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343" y="-1524000"/>
            <a:ext cx="14525332" cy="990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814FB7-97F7-4EE8-B118-97C9326D86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438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034BB5-045D-495B-A64F-5657D3C42D12}"/>
              </a:ext>
            </a:extLst>
          </p:cNvPr>
          <p:cNvSpPr txBox="1"/>
          <p:nvPr/>
        </p:nvSpPr>
        <p:spPr>
          <a:xfrm>
            <a:off x="5181600" y="3818459"/>
            <a:ext cx="1956762" cy="39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b="1" dirty="0">
                <a:solidFill>
                  <a:srgbClr val="CAD200"/>
                </a:solidFill>
                <a:latin typeface="Museo Sans 500" panose="02000000000000000000" pitchFamily="50" charset="0"/>
                <a:ea typeface="M+ 1mn bold" panose="020B0709020203020207" pitchFamily="49" charset="-128"/>
              </a:rPr>
              <a:t>CONTACT US </a:t>
            </a:r>
            <a:endParaRPr lang="en-US" b="1" dirty="0">
              <a:solidFill>
                <a:srgbClr val="CAD200"/>
              </a:solidFill>
              <a:latin typeface="Adobe Corporate ID Myriad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1169F8-EB20-470D-8756-019F9E7D02ED}"/>
              </a:ext>
            </a:extLst>
          </p:cNvPr>
          <p:cNvSpPr/>
          <p:nvPr/>
        </p:nvSpPr>
        <p:spPr>
          <a:xfrm>
            <a:off x="0" y="0"/>
            <a:ext cx="12192000" cy="1179830"/>
          </a:xfrm>
          <a:prstGeom prst="rect">
            <a:avLst/>
          </a:prstGeom>
          <a:solidFill>
            <a:srgbClr val="295B79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B79CF7-65A4-4BD1-AE96-89AD6AE628B5}"/>
              </a:ext>
            </a:extLst>
          </p:cNvPr>
          <p:cNvSpPr/>
          <p:nvPr/>
        </p:nvSpPr>
        <p:spPr>
          <a:xfrm>
            <a:off x="0" y="5654685"/>
            <a:ext cx="12192000" cy="1179830"/>
          </a:xfrm>
          <a:prstGeom prst="rect">
            <a:avLst/>
          </a:prstGeom>
          <a:solidFill>
            <a:srgbClr val="295B79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AB62B5-71AD-474B-AA38-B443CD5D0293}"/>
              </a:ext>
            </a:extLst>
          </p:cNvPr>
          <p:cNvSpPr/>
          <p:nvPr/>
        </p:nvSpPr>
        <p:spPr>
          <a:xfrm>
            <a:off x="0" y="1179831"/>
            <a:ext cx="12192000" cy="13969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98BBE6-B5D9-4AFE-ACDF-465B76E8129C}"/>
              </a:ext>
            </a:extLst>
          </p:cNvPr>
          <p:cNvSpPr/>
          <p:nvPr/>
        </p:nvSpPr>
        <p:spPr>
          <a:xfrm>
            <a:off x="0" y="5538471"/>
            <a:ext cx="12192000" cy="13969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483FF6-4E6E-4B0F-9134-73CFCFF9BB8F}"/>
              </a:ext>
            </a:extLst>
          </p:cNvPr>
          <p:cNvSpPr/>
          <p:nvPr/>
        </p:nvSpPr>
        <p:spPr>
          <a:xfrm>
            <a:off x="-5433684" y="-5457171"/>
            <a:ext cx="23059369" cy="17773149"/>
          </a:xfrm>
          <a:custGeom>
            <a:avLst/>
            <a:gdLst>
              <a:gd name="connsiteX0" fmla="*/ 5433686 w 23059369"/>
              <a:gd name="connsiteY0" fmla="*/ 5433687 h 17773149"/>
              <a:gd name="connsiteX1" fmla="*/ 5433686 w 23059369"/>
              <a:gd name="connsiteY1" fmla="*/ 12339464 h 17773149"/>
              <a:gd name="connsiteX2" fmla="*/ 17625683 w 23059369"/>
              <a:gd name="connsiteY2" fmla="*/ 12339464 h 17773149"/>
              <a:gd name="connsiteX3" fmla="*/ 17625683 w 23059369"/>
              <a:gd name="connsiteY3" fmla="*/ 5433687 h 17773149"/>
              <a:gd name="connsiteX4" fmla="*/ 17625683 w 23059369"/>
              <a:gd name="connsiteY4" fmla="*/ 0 h 17773149"/>
              <a:gd name="connsiteX5" fmla="*/ 23059369 w 23059369"/>
              <a:gd name="connsiteY5" fmla="*/ 0 h 17773149"/>
              <a:gd name="connsiteX6" fmla="*/ 23059369 w 23059369"/>
              <a:gd name="connsiteY6" fmla="*/ 2 h 17773149"/>
              <a:gd name="connsiteX7" fmla="*/ 23059369 w 23059369"/>
              <a:gd name="connsiteY7" fmla="*/ 5433687 h 17773149"/>
              <a:gd name="connsiteX8" fmla="*/ 23059369 w 23059369"/>
              <a:gd name="connsiteY8" fmla="*/ 12339464 h 17773149"/>
              <a:gd name="connsiteX9" fmla="*/ 23059369 w 23059369"/>
              <a:gd name="connsiteY9" fmla="*/ 17773148 h 17773149"/>
              <a:gd name="connsiteX10" fmla="*/ 23059369 w 23059369"/>
              <a:gd name="connsiteY10" fmla="*/ 17773149 h 17773149"/>
              <a:gd name="connsiteX11" fmla="*/ 5433686 w 23059369"/>
              <a:gd name="connsiteY11" fmla="*/ 17773149 h 17773149"/>
              <a:gd name="connsiteX12" fmla="*/ 1 w 23059369"/>
              <a:gd name="connsiteY12" fmla="*/ 17773149 h 17773149"/>
              <a:gd name="connsiteX13" fmla="*/ 0 w 23059369"/>
              <a:gd name="connsiteY13" fmla="*/ 17773149 h 17773149"/>
              <a:gd name="connsiteX14" fmla="*/ 0 w 23059369"/>
              <a:gd name="connsiteY14" fmla="*/ 12339464 h 17773149"/>
              <a:gd name="connsiteX15" fmla="*/ 1 w 23059369"/>
              <a:gd name="connsiteY15" fmla="*/ 12339464 h 17773149"/>
              <a:gd name="connsiteX16" fmla="*/ 1 w 23059369"/>
              <a:gd name="connsiteY16" fmla="*/ 5433687 h 17773149"/>
              <a:gd name="connsiteX17" fmla="*/ 1 w 23059369"/>
              <a:gd name="connsiteY17" fmla="*/ 2 h 17773149"/>
              <a:gd name="connsiteX18" fmla="*/ 5433686 w 23059369"/>
              <a:gd name="connsiteY18" fmla="*/ 2 h 17773149"/>
              <a:gd name="connsiteX19" fmla="*/ 17625683 w 23059369"/>
              <a:gd name="connsiteY19" fmla="*/ 2 h 1777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059369" h="17773149">
                <a:moveTo>
                  <a:pt x="5433686" y="5433687"/>
                </a:moveTo>
                <a:lnTo>
                  <a:pt x="5433686" y="12339464"/>
                </a:lnTo>
                <a:lnTo>
                  <a:pt x="17625683" y="12339464"/>
                </a:lnTo>
                <a:lnTo>
                  <a:pt x="17625683" y="5433687"/>
                </a:lnTo>
                <a:close/>
                <a:moveTo>
                  <a:pt x="17625683" y="0"/>
                </a:moveTo>
                <a:lnTo>
                  <a:pt x="23059369" y="0"/>
                </a:lnTo>
                <a:lnTo>
                  <a:pt x="23059369" y="2"/>
                </a:lnTo>
                <a:lnTo>
                  <a:pt x="23059369" y="5433687"/>
                </a:lnTo>
                <a:lnTo>
                  <a:pt x="23059369" y="12339464"/>
                </a:lnTo>
                <a:lnTo>
                  <a:pt x="23059369" y="17773148"/>
                </a:lnTo>
                <a:lnTo>
                  <a:pt x="23059369" y="17773149"/>
                </a:lnTo>
                <a:lnTo>
                  <a:pt x="5433686" y="17773149"/>
                </a:lnTo>
                <a:lnTo>
                  <a:pt x="1" y="17773149"/>
                </a:lnTo>
                <a:lnTo>
                  <a:pt x="0" y="17773149"/>
                </a:lnTo>
                <a:lnTo>
                  <a:pt x="0" y="12339464"/>
                </a:lnTo>
                <a:lnTo>
                  <a:pt x="1" y="12339464"/>
                </a:lnTo>
                <a:lnTo>
                  <a:pt x="1" y="5433687"/>
                </a:lnTo>
                <a:lnTo>
                  <a:pt x="1" y="2"/>
                </a:lnTo>
                <a:lnTo>
                  <a:pt x="5433686" y="2"/>
                </a:lnTo>
                <a:lnTo>
                  <a:pt x="17625683" y="2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36200C-4FA4-4794-90B1-816B486197BB}"/>
              </a:ext>
            </a:extLst>
          </p:cNvPr>
          <p:cNvSpPr txBox="1"/>
          <p:nvPr/>
        </p:nvSpPr>
        <p:spPr>
          <a:xfrm>
            <a:off x="3611817" y="4165532"/>
            <a:ext cx="5096328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400" dirty="0">
                <a:solidFill>
                  <a:schemeClr val="bg1"/>
                </a:solidFill>
                <a:latin typeface="Museo Sans 500" panose="02000000000000000000" pitchFamily="50" charset="0"/>
                <a:ea typeface="M+ 1mn bold" panose="020B0709020203020207" pitchFamily="49" charset="-128"/>
              </a:rPr>
              <a:t>314 Planet E Real Estate Office, USA</a:t>
            </a:r>
          </a:p>
          <a:p>
            <a:pPr algn="ctr">
              <a:lnSpc>
                <a:spcPts val="2000"/>
              </a:lnSpc>
            </a:pPr>
            <a:r>
              <a:rPr lang="en-US" sz="1400" dirty="0">
                <a:solidFill>
                  <a:schemeClr val="bg1"/>
                </a:solidFill>
                <a:latin typeface="Museo Sans 500" panose="02000000000000000000" pitchFamily="50" charset="0"/>
                <a:ea typeface="M+ 1mn bold" panose="020B0709020203020207" pitchFamily="49" charset="-128"/>
              </a:rPr>
              <a:t>1-800-123-4567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FD9CD6-5FCE-47B4-A6D8-69F26B922514}"/>
              </a:ext>
            </a:extLst>
          </p:cNvPr>
          <p:cNvSpPr txBox="1"/>
          <p:nvPr/>
        </p:nvSpPr>
        <p:spPr>
          <a:xfrm>
            <a:off x="3547836" y="4711246"/>
            <a:ext cx="509632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M+ 1mn bold" panose="020B0709020203020207" pitchFamily="49" charset="-128"/>
              </a:rPr>
              <a:t>www.facebook.com/planeterealestate</a:t>
            </a:r>
            <a:b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M+ 1mn bold" panose="020B0709020203020207" pitchFamily="49" charset="-128"/>
              </a:rPr>
            </a:b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M+ 1mn bold" panose="020B0709020203020207" pitchFamily="49" charset="-128"/>
              </a:rPr>
              <a:t>www.twitter.com/planeterealestate</a:t>
            </a:r>
            <a:b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M+ 1mn bold" panose="020B0709020203020207" pitchFamily="49" charset="-128"/>
              </a:rPr>
            </a:b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M+ 1mn bold" panose="020B0709020203020207" pitchFamily="49" charset="-128"/>
              </a:rPr>
              <a:t>www.linkedin.com/planeterealestate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43" y="1319530"/>
            <a:ext cx="2971113" cy="297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3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01">
        <p:fade/>
      </p:transition>
    </mc:Choice>
    <mc:Fallback xmlns="">
      <p:transition spd="med" advTm="59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7000" de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6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6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animBg="1"/>
      <p:bldP spid="9" grpId="1" animBg="1"/>
      <p:bldP spid="11" grpId="0" animBg="1"/>
      <p:bldP spid="11" grpId="1" animBg="1"/>
      <p:bldP spid="1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mall house in the background&#10;&#10;Description generated with very high confidence">
            <a:extLst>
              <a:ext uri="{FF2B5EF4-FFF2-40B4-BE49-F238E27FC236}">
                <a16:creationId xmlns:a16="http://schemas.microsoft.com/office/drawing/2014/main" id="{C7544C2E-A889-4ACB-8043-4EB529B41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343" y="-1524000"/>
            <a:ext cx="14525332" cy="990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814FB7-97F7-4EE8-B118-97C9326D86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4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034BB5-045D-495B-A64F-5657D3C42D12}"/>
              </a:ext>
            </a:extLst>
          </p:cNvPr>
          <p:cNvSpPr txBox="1"/>
          <p:nvPr/>
        </p:nvSpPr>
        <p:spPr>
          <a:xfrm>
            <a:off x="5181600" y="3539263"/>
            <a:ext cx="1956762" cy="39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b="1" dirty="0">
                <a:solidFill>
                  <a:srgbClr val="CAD200"/>
                </a:solidFill>
                <a:latin typeface="Museo Sans 500" panose="02000000000000000000" pitchFamily="50" charset="0"/>
                <a:ea typeface="M+ 1mn bold" panose="020B0709020203020207" pitchFamily="49" charset="-128"/>
              </a:rPr>
              <a:t>CONTACT US </a:t>
            </a:r>
            <a:endParaRPr lang="en-US" b="1" dirty="0">
              <a:solidFill>
                <a:srgbClr val="CAD200"/>
              </a:solidFill>
              <a:latin typeface="Adobe Corporate ID Myriad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AB62B5-71AD-474B-AA38-B443CD5D0293}"/>
              </a:ext>
            </a:extLst>
          </p:cNvPr>
          <p:cNvSpPr/>
          <p:nvPr/>
        </p:nvSpPr>
        <p:spPr>
          <a:xfrm>
            <a:off x="0" y="942096"/>
            <a:ext cx="12192000" cy="6151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98BBE6-B5D9-4AFE-ACDF-465B76E8129C}"/>
              </a:ext>
            </a:extLst>
          </p:cNvPr>
          <p:cNvSpPr/>
          <p:nvPr/>
        </p:nvSpPr>
        <p:spPr>
          <a:xfrm>
            <a:off x="0" y="5394962"/>
            <a:ext cx="12192000" cy="42671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483FF6-4E6E-4B0F-9134-73CFCFF9BB8F}"/>
              </a:ext>
            </a:extLst>
          </p:cNvPr>
          <p:cNvSpPr/>
          <p:nvPr/>
        </p:nvSpPr>
        <p:spPr>
          <a:xfrm>
            <a:off x="-5433684" y="-5457171"/>
            <a:ext cx="23059369" cy="17773149"/>
          </a:xfrm>
          <a:custGeom>
            <a:avLst/>
            <a:gdLst>
              <a:gd name="connsiteX0" fmla="*/ 5433686 w 23059369"/>
              <a:gd name="connsiteY0" fmla="*/ 5433687 h 17773149"/>
              <a:gd name="connsiteX1" fmla="*/ 5433686 w 23059369"/>
              <a:gd name="connsiteY1" fmla="*/ 12339464 h 17773149"/>
              <a:gd name="connsiteX2" fmla="*/ 17625683 w 23059369"/>
              <a:gd name="connsiteY2" fmla="*/ 12339464 h 17773149"/>
              <a:gd name="connsiteX3" fmla="*/ 17625683 w 23059369"/>
              <a:gd name="connsiteY3" fmla="*/ 5433687 h 17773149"/>
              <a:gd name="connsiteX4" fmla="*/ 17625683 w 23059369"/>
              <a:gd name="connsiteY4" fmla="*/ 0 h 17773149"/>
              <a:gd name="connsiteX5" fmla="*/ 23059369 w 23059369"/>
              <a:gd name="connsiteY5" fmla="*/ 0 h 17773149"/>
              <a:gd name="connsiteX6" fmla="*/ 23059369 w 23059369"/>
              <a:gd name="connsiteY6" fmla="*/ 2 h 17773149"/>
              <a:gd name="connsiteX7" fmla="*/ 23059369 w 23059369"/>
              <a:gd name="connsiteY7" fmla="*/ 5433687 h 17773149"/>
              <a:gd name="connsiteX8" fmla="*/ 23059369 w 23059369"/>
              <a:gd name="connsiteY8" fmla="*/ 12339464 h 17773149"/>
              <a:gd name="connsiteX9" fmla="*/ 23059369 w 23059369"/>
              <a:gd name="connsiteY9" fmla="*/ 17773148 h 17773149"/>
              <a:gd name="connsiteX10" fmla="*/ 23059369 w 23059369"/>
              <a:gd name="connsiteY10" fmla="*/ 17773149 h 17773149"/>
              <a:gd name="connsiteX11" fmla="*/ 5433686 w 23059369"/>
              <a:gd name="connsiteY11" fmla="*/ 17773149 h 17773149"/>
              <a:gd name="connsiteX12" fmla="*/ 1 w 23059369"/>
              <a:gd name="connsiteY12" fmla="*/ 17773149 h 17773149"/>
              <a:gd name="connsiteX13" fmla="*/ 0 w 23059369"/>
              <a:gd name="connsiteY13" fmla="*/ 17773149 h 17773149"/>
              <a:gd name="connsiteX14" fmla="*/ 0 w 23059369"/>
              <a:gd name="connsiteY14" fmla="*/ 12339464 h 17773149"/>
              <a:gd name="connsiteX15" fmla="*/ 1 w 23059369"/>
              <a:gd name="connsiteY15" fmla="*/ 12339464 h 17773149"/>
              <a:gd name="connsiteX16" fmla="*/ 1 w 23059369"/>
              <a:gd name="connsiteY16" fmla="*/ 5433687 h 17773149"/>
              <a:gd name="connsiteX17" fmla="*/ 1 w 23059369"/>
              <a:gd name="connsiteY17" fmla="*/ 2 h 17773149"/>
              <a:gd name="connsiteX18" fmla="*/ 5433686 w 23059369"/>
              <a:gd name="connsiteY18" fmla="*/ 2 h 17773149"/>
              <a:gd name="connsiteX19" fmla="*/ 17625683 w 23059369"/>
              <a:gd name="connsiteY19" fmla="*/ 2 h 1777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059369" h="17773149">
                <a:moveTo>
                  <a:pt x="5433686" y="5433687"/>
                </a:moveTo>
                <a:lnTo>
                  <a:pt x="5433686" y="12339464"/>
                </a:lnTo>
                <a:lnTo>
                  <a:pt x="17625683" y="12339464"/>
                </a:lnTo>
                <a:lnTo>
                  <a:pt x="17625683" y="5433687"/>
                </a:lnTo>
                <a:close/>
                <a:moveTo>
                  <a:pt x="17625683" y="0"/>
                </a:moveTo>
                <a:lnTo>
                  <a:pt x="23059369" y="0"/>
                </a:lnTo>
                <a:lnTo>
                  <a:pt x="23059369" y="2"/>
                </a:lnTo>
                <a:lnTo>
                  <a:pt x="23059369" y="5433687"/>
                </a:lnTo>
                <a:lnTo>
                  <a:pt x="23059369" y="12339464"/>
                </a:lnTo>
                <a:lnTo>
                  <a:pt x="23059369" y="17773148"/>
                </a:lnTo>
                <a:lnTo>
                  <a:pt x="23059369" y="17773149"/>
                </a:lnTo>
                <a:lnTo>
                  <a:pt x="5433686" y="17773149"/>
                </a:lnTo>
                <a:lnTo>
                  <a:pt x="1" y="17773149"/>
                </a:lnTo>
                <a:lnTo>
                  <a:pt x="0" y="17773149"/>
                </a:lnTo>
                <a:lnTo>
                  <a:pt x="0" y="12339464"/>
                </a:lnTo>
                <a:lnTo>
                  <a:pt x="1" y="12339464"/>
                </a:lnTo>
                <a:lnTo>
                  <a:pt x="1" y="5433687"/>
                </a:lnTo>
                <a:lnTo>
                  <a:pt x="1" y="2"/>
                </a:lnTo>
                <a:lnTo>
                  <a:pt x="5433686" y="2"/>
                </a:lnTo>
                <a:lnTo>
                  <a:pt x="17625683" y="2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FD9CD6-5FCE-47B4-A6D8-69F26B922514}"/>
              </a:ext>
            </a:extLst>
          </p:cNvPr>
          <p:cNvSpPr txBox="1"/>
          <p:nvPr/>
        </p:nvSpPr>
        <p:spPr>
          <a:xfrm>
            <a:off x="3547836" y="4432050"/>
            <a:ext cx="509632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M+ 1mn bold" panose="020B0709020203020207" pitchFamily="49" charset="-128"/>
              </a:rPr>
              <a:t>www.facebook.com/planeterealestate</a:t>
            </a:r>
            <a:b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M+ 1mn bold" panose="020B0709020203020207" pitchFamily="49" charset="-128"/>
              </a:rPr>
            </a:b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M+ 1mn bold" panose="020B0709020203020207" pitchFamily="49" charset="-128"/>
              </a:rPr>
              <a:t>www.twitter.com/planeterealestate</a:t>
            </a:r>
            <a:b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M+ 1mn bold" panose="020B0709020203020207" pitchFamily="49" charset="-128"/>
              </a:rPr>
            </a:b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M+ 1mn bold" panose="020B0709020203020207" pitchFamily="49" charset="-128"/>
              </a:rPr>
              <a:t>www.linkedin.com/planeterealestate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99" y="1153712"/>
            <a:ext cx="2971113" cy="29711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36200C-4FA4-4794-90B1-816B486197BB}"/>
              </a:ext>
            </a:extLst>
          </p:cNvPr>
          <p:cNvSpPr txBox="1"/>
          <p:nvPr/>
        </p:nvSpPr>
        <p:spPr>
          <a:xfrm>
            <a:off x="3611817" y="3881321"/>
            <a:ext cx="5096328" cy="846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400" dirty="0">
                <a:solidFill>
                  <a:schemeClr val="bg1"/>
                </a:solidFill>
                <a:latin typeface="Museo Sans 500" panose="02000000000000000000" pitchFamily="50" charset="0"/>
                <a:ea typeface="M+ 1mn bold" panose="020B0709020203020207" pitchFamily="49" charset="-128"/>
              </a:rPr>
              <a:t>314 Planet E Real Estate Office, USA</a:t>
            </a:r>
          </a:p>
          <a:p>
            <a:pPr algn="ctr">
              <a:lnSpc>
                <a:spcPts val="2000"/>
              </a:lnSpc>
            </a:pPr>
            <a:r>
              <a:rPr lang="en-US" sz="1400">
                <a:solidFill>
                  <a:srgbClr val="E6E6E6"/>
                </a:solidFill>
                <a:latin typeface="Century Gothic" panose="020B0502020202020204" pitchFamily="34" charset="0"/>
              </a:rPr>
              <a:t>1-800-123-4567</a:t>
            </a:r>
            <a:endParaRPr lang="en-US" sz="1400" dirty="0">
              <a:solidFill>
                <a:schemeClr val="bg1"/>
              </a:solidFill>
              <a:latin typeface="Museo Sans 500" panose="02000000000000000000" pitchFamily="50" charset="0"/>
              <a:ea typeface="M+ 1mn bold" panose="020B0709020203020207" pitchFamily="49" charset="-128"/>
            </a:endParaRPr>
          </a:p>
          <a:p>
            <a:pPr algn="ctr">
              <a:lnSpc>
                <a:spcPts val="2000"/>
              </a:lnSpc>
            </a:pPr>
            <a:endParaRPr lang="en-US" sz="1400" dirty="0">
              <a:solidFill>
                <a:schemeClr val="bg1"/>
              </a:solidFill>
              <a:latin typeface="Adobe Corporate ID Myria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20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 advTm="1471">
        <p159:morph option="byObject"/>
      </p:transition>
    </mc:Choice>
    <mc:Fallback xmlns="">
      <p:transition spd="slow" advTm="14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mall house in the background&#10;&#10;Description generated with very high confidence">
            <a:extLst>
              <a:ext uri="{FF2B5EF4-FFF2-40B4-BE49-F238E27FC236}">
                <a16:creationId xmlns:a16="http://schemas.microsoft.com/office/drawing/2014/main" id="{124E18CA-1A99-4FFC-B38A-9302AFF592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t="15932" r="-33" b="13258"/>
          <a:stretch/>
        </p:blipFill>
        <p:spPr>
          <a:xfrm>
            <a:off x="0" y="-56864"/>
            <a:ext cx="14276439" cy="689137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261651E-3147-4AB4-BC62-4190195AB512}"/>
              </a:ext>
            </a:extLst>
          </p:cNvPr>
          <p:cNvSpPr/>
          <p:nvPr/>
        </p:nvSpPr>
        <p:spPr>
          <a:xfrm>
            <a:off x="8857108" y="2457232"/>
            <a:ext cx="2774454" cy="2872604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B79CF7-65A4-4BD1-AE96-89AD6AE628B5}"/>
              </a:ext>
            </a:extLst>
          </p:cNvPr>
          <p:cNvSpPr/>
          <p:nvPr/>
        </p:nvSpPr>
        <p:spPr>
          <a:xfrm>
            <a:off x="0" y="6012702"/>
            <a:ext cx="12192000" cy="875700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D5727A-CA27-4E7C-BABF-DB9CAD5385E9}"/>
              </a:ext>
            </a:extLst>
          </p:cNvPr>
          <p:cNvSpPr/>
          <p:nvPr/>
        </p:nvSpPr>
        <p:spPr>
          <a:xfrm>
            <a:off x="0" y="5853756"/>
            <a:ext cx="12192000" cy="285426"/>
          </a:xfrm>
          <a:prstGeom prst="rect">
            <a:avLst/>
          </a:prstGeom>
          <a:solidFill>
            <a:srgbClr val="0D2438"/>
          </a:solidFill>
          <a:ln>
            <a:noFill/>
          </a:ln>
          <a:effectLst>
            <a:outerShdw blurRad="203200" dist="152400" dir="5280000" sx="127000" sy="127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 dirty="0">
              <a:solidFill>
                <a:srgbClr val="E6E6E6"/>
              </a:solidFill>
              <a:latin typeface="Museo Sans 500" panose="02000000000000000000" pitchFamily="50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CA4C67-AFE0-4C17-B6C7-C7D61CCFCA3F}"/>
              </a:ext>
            </a:extLst>
          </p:cNvPr>
          <p:cNvSpPr/>
          <p:nvPr/>
        </p:nvSpPr>
        <p:spPr>
          <a:xfrm>
            <a:off x="1268361" y="4940423"/>
            <a:ext cx="2493834" cy="404465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$50,000,00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B53DF8-7E23-4CF2-BBBA-8DF8BC3806DB}"/>
              </a:ext>
            </a:extLst>
          </p:cNvPr>
          <p:cNvSpPr/>
          <p:nvPr/>
        </p:nvSpPr>
        <p:spPr>
          <a:xfrm>
            <a:off x="1268359" y="4614339"/>
            <a:ext cx="2493835" cy="334207"/>
          </a:xfrm>
          <a:prstGeom prst="rect">
            <a:avLst/>
          </a:prstGeom>
          <a:solidFill>
            <a:srgbClr val="0D243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6B0CA"/>
                </a:solidFill>
                <a:latin typeface="DINPro-Bold" panose="02000503030000020004" pitchFamily="50" charset="0"/>
              </a:rPr>
              <a:t>FOR SALE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CA0236-6C34-4A02-981E-4F207F2ADD91}"/>
              </a:ext>
            </a:extLst>
          </p:cNvPr>
          <p:cNvSpPr/>
          <p:nvPr/>
        </p:nvSpPr>
        <p:spPr>
          <a:xfrm>
            <a:off x="0" y="5336125"/>
            <a:ext cx="12192000" cy="517630"/>
          </a:xfrm>
          <a:prstGeom prst="rect">
            <a:avLst/>
          </a:prstGeom>
          <a:solidFill>
            <a:srgbClr val="B9B7B9"/>
          </a:solidFill>
          <a:ln>
            <a:noFill/>
          </a:ln>
          <a:effectLst>
            <a:outerShdw blurRad="342900" dist="25400" dir="5580000" sx="79000" sy="79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7D99504-D7D9-433A-B723-30B4B2951FCF}"/>
              </a:ext>
            </a:extLst>
          </p:cNvPr>
          <p:cNvSpPr/>
          <p:nvPr/>
        </p:nvSpPr>
        <p:spPr>
          <a:xfrm>
            <a:off x="8865564" y="2441316"/>
            <a:ext cx="2765998" cy="102741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184636-FCE9-4BF4-880B-C87DD6DCD67B}"/>
              </a:ext>
            </a:extLst>
          </p:cNvPr>
          <p:cNvSpPr txBox="1"/>
          <p:nvPr/>
        </p:nvSpPr>
        <p:spPr>
          <a:xfrm>
            <a:off x="8893552" y="5454238"/>
            <a:ext cx="131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D2438"/>
                </a:solidFill>
                <a:latin typeface="Museo Sans 500" panose="02000000000000000000" pitchFamily="50" charset="0"/>
              </a:rPr>
              <a:t>Bedroom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6CAE0AD-4443-48DF-A358-91020867CD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4" y="5451038"/>
            <a:ext cx="175746" cy="2878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F70E0E1-BCF4-4150-B648-F80A3A8006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691" y="5417524"/>
            <a:ext cx="219376" cy="354833"/>
          </a:xfrm>
          <a:prstGeom prst="rect">
            <a:avLst/>
          </a:prstGeom>
        </p:spPr>
      </p:pic>
      <p:pic>
        <p:nvPicPr>
          <p:cNvPr id="30" name="Picture 29" descr="A close up of a logo&#10;&#10;Description generated with high confidence">
            <a:extLst>
              <a:ext uri="{FF2B5EF4-FFF2-40B4-BE49-F238E27FC236}">
                <a16:creationId xmlns:a16="http://schemas.microsoft.com/office/drawing/2014/main" id="{1E7FE991-3235-410F-BF36-D228CBB154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40" y="5438404"/>
            <a:ext cx="401309" cy="3130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E5CB2DB-1D9D-44F5-AC30-21F94E8699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309" y="5481214"/>
            <a:ext cx="590798" cy="2274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257B54-9462-44DF-AC26-AF1C760AF4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47" y="5431101"/>
            <a:ext cx="326533" cy="3276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A0A05C9-FF36-4C39-A1F9-31ADEFA21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22" y="5449419"/>
            <a:ext cx="219376" cy="29104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1E87024-E5D8-4089-BB8D-E40297C4B503}"/>
              </a:ext>
            </a:extLst>
          </p:cNvPr>
          <p:cNvSpPr txBox="1"/>
          <p:nvPr/>
        </p:nvSpPr>
        <p:spPr>
          <a:xfrm>
            <a:off x="637785" y="5454237"/>
            <a:ext cx="1235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D2438"/>
                </a:solidFill>
                <a:latin typeface="Museo Sans 500" panose="02000000000000000000" pitchFamily="50" charset="0"/>
              </a:rPr>
              <a:t>Car Park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080600-7A2E-4901-8D38-22F2164B42B3}"/>
              </a:ext>
            </a:extLst>
          </p:cNvPr>
          <p:cNvSpPr txBox="1"/>
          <p:nvPr/>
        </p:nvSpPr>
        <p:spPr>
          <a:xfrm>
            <a:off x="2511129" y="5454238"/>
            <a:ext cx="1235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D2438"/>
                </a:solidFill>
                <a:latin typeface="Museo Sans 500" panose="02000000000000000000" pitchFamily="50" charset="0"/>
              </a:rPr>
              <a:t>Bar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4A7225-34AA-4613-80C7-4ADA830ABB17}"/>
              </a:ext>
            </a:extLst>
          </p:cNvPr>
          <p:cNvSpPr txBox="1"/>
          <p:nvPr/>
        </p:nvSpPr>
        <p:spPr>
          <a:xfrm>
            <a:off x="4639028" y="5463763"/>
            <a:ext cx="131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D2438"/>
                </a:solidFill>
                <a:latin typeface="Museo Sans 500" panose="02000000000000000000" pitchFamily="50" charset="0"/>
              </a:rPr>
              <a:t>Bathroom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B0C5D6B-ADB6-4A7E-906E-90917EFC6F7E}"/>
              </a:ext>
            </a:extLst>
          </p:cNvPr>
          <p:cNvSpPr txBox="1"/>
          <p:nvPr/>
        </p:nvSpPr>
        <p:spPr>
          <a:xfrm>
            <a:off x="6583360" y="5454238"/>
            <a:ext cx="131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D2438"/>
                </a:solidFill>
                <a:latin typeface="Museo Sans 500" panose="02000000000000000000" pitchFamily="50" charset="0"/>
              </a:rPr>
              <a:t>BBQ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186573-3B96-492C-A1EC-679236B13419}"/>
              </a:ext>
            </a:extLst>
          </p:cNvPr>
          <p:cNvSpPr txBox="1"/>
          <p:nvPr/>
        </p:nvSpPr>
        <p:spPr>
          <a:xfrm>
            <a:off x="10872621" y="5444713"/>
            <a:ext cx="131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D2438"/>
                </a:solidFill>
                <a:latin typeface="Museo Sans 500" panose="02000000000000000000" pitchFamily="50" charset="0"/>
              </a:rPr>
              <a:t>Big Space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034802-518C-4789-9C97-AF4BFE4292C9}"/>
              </a:ext>
            </a:extLst>
          </p:cNvPr>
          <p:cNvSpPr/>
          <p:nvPr/>
        </p:nvSpPr>
        <p:spPr>
          <a:xfrm>
            <a:off x="8857106" y="718819"/>
            <a:ext cx="2774454" cy="1738412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62B97A9-BCFB-42A7-87A0-FA235A6F1ADA}"/>
              </a:ext>
            </a:extLst>
          </p:cNvPr>
          <p:cNvSpPr txBox="1"/>
          <p:nvPr/>
        </p:nvSpPr>
        <p:spPr>
          <a:xfrm>
            <a:off x="8936164" y="882789"/>
            <a:ext cx="3049890" cy="748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000" dirty="0">
                <a:solidFill>
                  <a:srgbClr val="06B0CA"/>
                </a:solidFill>
                <a:latin typeface="Century Gothic" panose="020B0502020202020204" pitchFamily="34" charset="0"/>
              </a:rPr>
              <a:t>PLANET E VINTAGE </a:t>
            </a:r>
          </a:p>
          <a:p>
            <a:pPr>
              <a:lnSpc>
                <a:spcPts val="2500"/>
              </a:lnSpc>
            </a:pPr>
            <a:r>
              <a:rPr lang="en-US" sz="2800" b="1" dirty="0">
                <a:solidFill>
                  <a:srgbClr val="06B0CA"/>
                </a:solidFill>
                <a:latin typeface="DINPro-Bold" panose="02000503030000020004" pitchFamily="50" charset="0"/>
              </a:rPr>
              <a:t>PENTHOUSE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155BC4-5189-4835-9D36-4B61ED0C70CB}"/>
              </a:ext>
            </a:extLst>
          </p:cNvPr>
          <p:cNvSpPr txBox="1"/>
          <p:nvPr/>
        </p:nvSpPr>
        <p:spPr>
          <a:xfrm>
            <a:off x="9015517" y="1520768"/>
            <a:ext cx="2133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314, PLANET E, DREAM  SUBDV. </a:t>
            </a:r>
          </a:p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SB-1965</a:t>
            </a:r>
            <a:endParaRPr lang="en-US" b="1" dirty="0">
              <a:solidFill>
                <a:srgbClr val="E6E6E6"/>
              </a:solidFill>
              <a:latin typeface="DINPro-Bold" panose="02000503030000020004" pitchFamily="50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AABAB6-00E3-411A-8D8B-83244EB34823}"/>
              </a:ext>
            </a:extLst>
          </p:cNvPr>
          <p:cNvSpPr txBox="1"/>
          <p:nvPr/>
        </p:nvSpPr>
        <p:spPr>
          <a:xfrm>
            <a:off x="8956404" y="2639033"/>
            <a:ext cx="2445686" cy="62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dirty="0">
                <a:solidFill>
                  <a:srgbClr val="CAD200"/>
                </a:solidFill>
                <a:latin typeface="Century Gothic" panose="020B0502020202020204" pitchFamily="34" charset="0"/>
              </a:rPr>
              <a:t>SCHOOL &amp;</a:t>
            </a:r>
            <a:br>
              <a:rPr lang="en-US" sz="2400" dirty="0">
                <a:solidFill>
                  <a:srgbClr val="CAD200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rgbClr val="CAD200"/>
                </a:solidFill>
                <a:latin typeface="DINPro-Bold" panose="02000503030000020004" pitchFamily="50" charset="0"/>
              </a:rPr>
              <a:t>NEIGHBORHOOD</a:t>
            </a:r>
            <a:endParaRPr lang="en-US" sz="2800" b="1" dirty="0">
              <a:solidFill>
                <a:srgbClr val="CAD200"/>
              </a:solidFill>
              <a:latin typeface="DINPro-Bold" panose="02000503030000020004" pitchFamily="50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2FC0CF0-D591-439C-B7FA-67BAAB6654E6}"/>
              </a:ext>
            </a:extLst>
          </p:cNvPr>
          <p:cNvSpPr/>
          <p:nvPr/>
        </p:nvSpPr>
        <p:spPr>
          <a:xfrm>
            <a:off x="8857107" y="2454126"/>
            <a:ext cx="868305" cy="85103"/>
          </a:xfrm>
          <a:prstGeom prst="rect">
            <a:avLst/>
          </a:prstGeom>
          <a:solidFill>
            <a:srgbClr val="E6E6E6">
              <a:alpha val="89804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" name="Picture 52" descr="An old brick building on a cloudy day&#10;&#10;Description generated with very high confidence">
            <a:extLst>
              <a:ext uri="{FF2B5EF4-FFF2-40B4-BE49-F238E27FC236}">
                <a16:creationId xmlns:a16="http://schemas.microsoft.com/office/drawing/2014/main" id="{11394850-AB10-4AF4-BE84-4BE6872E67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579" y="3298214"/>
            <a:ext cx="2315511" cy="1316125"/>
          </a:xfrm>
          <a:prstGeom prst="rect">
            <a:avLst/>
          </a:prstGeom>
          <a:ln w="57150">
            <a:solidFill>
              <a:srgbClr val="B9B7B9"/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36FC1C5-D214-4619-A921-15BD7A1E9A13}"/>
              </a:ext>
            </a:extLst>
          </p:cNvPr>
          <p:cNvSpPr txBox="1"/>
          <p:nvPr/>
        </p:nvSpPr>
        <p:spPr>
          <a:xfrm>
            <a:off x="8956404" y="4642237"/>
            <a:ext cx="238657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Kinder Garden School</a:t>
            </a:r>
            <a:br>
              <a:rPr lang="en-US" sz="1600" b="1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E6E6E6"/>
                </a:solidFill>
                <a:latin typeface="DINPro-Bold" panose="02000503030000020004" pitchFamily="50" charset="0"/>
              </a:rPr>
              <a:t>1.3 Miles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CDBE320-49A5-4402-805B-1C8D406C34FE}"/>
              </a:ext>
            </a:extLst>
          </p:cNvPr>
          <p:cNvSpPr/>
          <p:nvPr/>
        </p:nvSpPr>
        <p:spPr>
          <a:xfrm>
            <a:off x="1" y="6074890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i="1" dirty="0">
                <a:solidFill>
                  <a:srgbClr val="E6E6E6"/>
                </a:solidFill>
                <a:latin typeface="Museo Sans 500" panose="02000000000000000000" pitchFamily="50" charset="0"/>
              </a:rPr>
              <a:t>The 2-storey Planet E Vintage will be a Vintage-inspired residential development that will rise beside schools &amp; neighborhood.  </a:t>
            </a:r>
            <a:endParaRPr lang="en-US" i="1" dirty="0">
              <a:solidFill>
                <a:srgbClr val="E6E6E6"/>
              </a:solidFill>
              <a:latin typeface="Museo Sans 500" panose="02000000000000000000" pitchFamily="50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BB9A54A-301B-4A3A-84D1-6C65C8A5DE2E}"/>
              </a:ext>
            </a:extLst>
          </p:cNvPr>
          <p:cNvSpPr/>
          <p:nvPr/>
        </p:nvSpPr>
        <p:spPr>
          <a:xfrm>
            <a:off x="-5433684" y="-5457171"/>
            <a:ext cx="23059369" cy="17773149"/>
          </a:xfrm>
          <a:custGeom>
            <a:avLst/>
            <a:gdLst>
              <a:gd name="connsiteX0" fmla="*/ 5433686 w 23059369"/>
              <a:gd name="connsiteY0" fmla="*/ 5433687 h 17773149"/>
              <a:gd name="connsiteX1" fmla="*/ 5433686 w 23059369"/>
              <a:gd name="connsiteY1" fmla="*/ 12339464 h 17773149"/>
              <a:gd name="connsiteX2" fmla="*/ 17625683 w 23059369"/>
              <a:gd name="connsiteY2" fmla="*/ 12339464 h 17773149"/>
              <a:gd name="connsiteX3" fmla="*/ 17625683 w 23059369"/>
              <a:gd name="connsiteY3" fmla="*/ 5433687 h 17773149"/>
              <a:gd name="connsiteX4" fmla="*/ 17625683 w 23059369"/>
              <a:gd name="connsiteY4" fmla="*/ 0 h 17773149"/>
              <a:gd name="connsiteX5" fmla="*/ 23059369 w 23059369"/>
              <a:gd name="connsiteY5" fmla="*/ 0 h 17773149"/>
              <a:gd name="connsiteX6" fmla="*/ 23059369 w 23059369"/>
              <a:gd name="connsiteY6" fmla="*/ 2 h 17773149"/>
              <a:gd name="connsiteX7" fmla="*/ 23059369 w 23059369"/>
              <a:gd name="connsiteY7" fmla="*/ 5433687 h 17773149"/>
              <a:gd name="connsiteX8" fmla="*/ 23059369 w 23059369"/>
              <a:gd name="connsiteY8" fmla="*/ 12339464 h 17773149"/>
              <a:gd name="connsiteX9" fmla="*/ 23059369 w 23059369"/>
              <a:gd name="connsiteY9" fmla="*/ 17773148 h 17773149"/>
              <a:gd name="connsiteX10" fmla="*/ 23059369 w 23059369"/>
              <a:gd name="connsiteY10" fmla="*/ 17773149 h 17773149"/>
              <a:gd name="connsiteX11" fmla="*/ 5433686 w 23059369"/>
              <a:gd name="connsiteY11" fmla="*/ 17773149 h 17773149"/>
              <a:gd name="connsiteX12" fmla="*/ 1 w 23059369"/>
              <a:gd name="connsiteY12" fmla="*/ 17773149 h 17773149"/>
              <a:gd name="connsiteX13" fmla="*/ 0 w 23059369"/>
              <a:gd name="connsiteY13" fmla="*/ 17773149 h 17773149"/>
              <a:gd name="connsiteX14" fmla="*/ 0 w 23059369"/>
              <a:gd name="connsiteY14" fmla="*/ 12339464 h 17773149"/>
              <a:gd name="connsiteX15" fmla="*/ 1 w 23059369"/>
              <a:gd name="connsiteY15" fmla="*/ 12339464 h 17773149"/>
              <a:gd name="connsiteX16" fmla="*/ 1 w 23059369"/>
              <a:gd name="connsiteY16" fmla="*/ 5433687 h 17773149"/>
              <a:gd name="connsiteX17" fmla="*/ 1 w 23059369"/>
              <a:gd name="connsiteY17" fmla="*/ 2 h 17773149"/>
              <a:gd name="connsiteX18" fmla="*/ 5433686 w 23059369"/>
              <a:gd name="connsiteY18" fmla="*/ 2 h 17773149"/>
              <a:gd name="connsiteX19" fmla="*/ 17625683 w 23059369"/>
              <a:gd name="connsiteY19" fmla="*/ 2 h 1777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059369" h="17773149">
                <a:moveTo>
                  <a:pt x="5433686" y="5433687"/>
                </a:moveTo>
                <a:lnTo>
                  <a:pt x="5433686" y="12339464"/>
                </a:lnTo>
                <a:lnTo>
                  <a:pt x="17625683" y="12339464"/>
                </a:lnTo>
                <a:lnTo>
                  <a:pt x="17625683" y="5433687"/>
                </a:lnTo>
                <a:close/>
                <a:moveTo>
                  <a:pt x="17625683" y="0"/>
                </a:moveTo>
                <a:lnTo>
                  <a:pt x="23059369" y="0"/>
                </a:lnTo>
                <a:lnTo>
                  <a:pt x="23059369" y="2"/>
                </a:lnTo>
                <a:lnTo>
                  <a:pt x="23059369" y="5433687"/>
                </a:lnTo>
                <a:lnTo>
                  <a:pt x="23059369" y="12339464"/>
                </a:lnTo>
                <a:lnTo>
                  <a:pt x="23059369" y="17773148"/>
                </a:lnTo>
                <a:lnTo>
                  <a:pt x="23059369" y="17773149"/>
                </a:lnTo>
                <a:lnTo>
                  <a:pt x="5433686" y="17773149"/>
                </a:lnTo>
                <a:lnTo>
                  <a:pt x="1" y="17773149"/>
                </a:lnTo>
                <a:lnTo>
                  <a:pt x="0" y="17773149"/>
                </a:lnTo>
                <a:lnTo>
                  <a:pt x="0" y="12339464"/>
                </a:lnTo>
                <a:lnTo>
                  <a:pt x="1" y="12339464"/>
                </a:lnTo>
                <a:lnTo>
                  <a:pt x="1" y="5433687"/>
                </a:lnTo>
                <a:lnTo>
                  <a:pt x="1" y="2"/>
                </a:lnTo>
                <a:lnTo>
                  <a:pt x="5433686" y="2"/>
                </a:lnTo>
                <a:lnTo>
                  <a:pt x="17625683" y="2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4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511">
        <p:fade/>
      </p:transition>
    </mc:Choice>
    <mc:Fallback xmlns="">
      <p:transition advTm="55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path" presetSubtype="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11289 -1.48148E-6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7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7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5" grpId="0" animBg="1"/>
      <p:bldP spid="21" grpId="0" animBg="1"/>
      <p:bldP spid="23" grpId="0" animBg="1"/>
      <p:bldP spid="24" grpId="0" animBg="1"/>
      <p:bldP spid="16" grpId="0" animBg="1"/>
      <p:bldP spid="56" grpId="0" animBg="1"/>
      <p:bldP spid="44" grpId="0"/>
      <p:bldP spid="44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5" grpId="0"/>
      <p:bldP spid="45" grpId="1"/>
      <p:bldP spid="22" grpId="0" animBg="1"/>
      <p:bldP spid="47" grpId="0"/>
      <p:bldP spid="48" grpId="0"/>
      <p:bldP spid="49" grpId="0"/>
      <p:bldP spid="51" grpId="0" animBg="1"/>
      <p:bldP spid="55" grpId="0"/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iving room&#10;&#10;Description generated with very high confidence">
            <a:extLst>
              <a:ext uri="{FF2B5EF4-FFF2-40B4-BE49-F238E27FC236}">
                <a16:creationId xmlns:a16="http://schemas.microsoft.com/office/drawing/2014/main" id="{27DC4C08-26A2-4A7C-95A8-2934CA14AF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6"/>
          <a:stretch/>
        </p:blipFill>
        <p:spPr>
          <a:xfrm>
            <a:off x="-302604" y="-84562"/>
            <a:ext cx="13290590" cy="69190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CB79CF7-65A4-4BD1-AE96-89AD6AE628B5}"/>
              </a:ext>
            </a:extLst>
          </p:cNvPr>
          <p:cNvSpPr/>
          <p:nvPr/>
        </p:nvSpPr>
        <p:spPr>
          <a:xfrm>
            <a:off x="0" y="6012702"/>
            <a:ext cx="12192000" cy="845298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D5727A-CA27-4E7C-BABF-DB9CAD5385E9}"/>
              </a:ext>
            </a:extLst>
          </p:cNvPr>
          <p:cNvSpPr/>
          <p:nvPr/>
        </p:nvSpPr>
        <p:spPr>
          <a:xfrm>
            <a:off x="0" y="5853756"/>
            <a:ext cx="12192000" cy="285426"/>
          </a:xfrm>
          <a:prstGeom prst="rect">
            <a:avLst/>
          </a:prstGeom>
          <a:solidFill>
            <a:srgbClr val="0D2438"/>
          </a:solidFill>
          <a:ln>
            <a:noFill/>
          </a:ln>
          <a:effectLst>
            <a:outerShdw blurRad="203200" dist="152400" dir="5280000" sx="127000" sy="127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 dirty="0">
              <a:solidFill>
                <a:srgbClr val="E6E6E6"/>
              </a:solidFill>
              <a:latin typeface="Museo Sans 500" panose="02000000000000000000" pitchFamily="50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CA0236-6C34-4A02-981E-4F207F2ADD91}"/>
              </a:ext>
            </a:extLst>
          </p:cNvPr>
          <p:cNvSpPr/>
          <p:nvPr/>
        </p:nvSpPr>
        <p:spPr>
          <a:xfrm>
            <a:off x="0" y="5336125"/>
            <a:ext cx="12192000" cy="517630"/>
          </a:xfrm>
          <a:prstGeom prst="rect">
            <a:avLst/>
          </a:prstGeom>
          <a:solidFill>
            <a:srgbClr val="B9B7B9"/>
          </a:solidFill>
          <a:ln>
            <a:noFill/>
          </a:ln>
          <a:effectLst>
            <a:outerShdw blurRad="342900" dist="25400" dir="5580000" sx="79000" sy="79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CA4C67-AFE0-4C17-B6C7-C7D61CCFCA3F}"/>
              </a:ext>
            </a:extLst>
          </p:cNvPr>
          <p:cNvSpPr/>
          <p:nvPr/>
        </p:nvSpPr>
        <p:spPr>
          <a:xfrm>
            <a:off x="1268361" y="4940423"/>
            <a:ext cx="2493834" cy="404465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$47,000,00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B53DF8-7E23-4CF2-BBBA-8DF8BC3806DB}"/>
              </a:ext>
            </a:extLst>
          </p:cNvPr>
          <p:cNvSpPr/>
          <p:nvPr/>
        </p:nvSpPr>
        <p:spPr>
          <a:xfrm>
            <a:off x="1268359" y="4614339"/>
            <a:ext cx="2493835" cy="334207"/>
          </a:xfrm>
          <a:prstGeom prst="rect">
            <a:avLst/>
          </a:prstGeom>
          <a:solidFill>
            <a:srgbClr val="0D243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6B0CA"/>
                </a:solidFill>
                <a:latin typeface="DINPro-Bold" panose="02000503030000020004" pitchFamily="50" charset="0"/>
              </a:rPr>
              <a:t>FOR SALE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184636-FCE9-4BF4-880B-C87DD6DCD67B}"/>
              </a:ext>
            </a:extLst>
          </p:cNvPr>
          <p:cNvSpPr txBox="1"/>
          <p:nvPr/>
        </p:nvSpPr>
        <p:spPr>
          <a:xfrm>
            <a:off x="8893552" y="5454238"/>
            <a:ext cx="131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D2438"/>
                </a:solidFill>
                <a:latin typeface="Museo Sans 500" panose="02000000000000000000" pitchFamily="50" charset="0"/>
              </a:rPr>
              <a:t>Bedroom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7D99504-D7D9-433A-B723-30B4B2951FCF}"/>
              </a:ext>
            </a:extLst>
          </p:cNvPr>
          <p:cNvSpPr/>
          <p:nvPr/>
        </p:nvSpPr>
        <p:spPr>
          <a:xfrm>
            <a:off x="8857106" y="2431644"/>
            <a:ext cx="2752827" cy="2904480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7CF3942-2FAD-4FFB-A773-85C1CAD7ED84}"/>
              </a:ext>
            </a:extLst>
          </p:cNvPr>
          <p:cNvGrpSpPr/>
          <p:nvPr/>
        </p:nvGrpSpPr>
        <p:grpSpPr>
          <a:xfrm>
            <a:off x="637785" y="5417524"/>
            <a:ext cx="11554215" cy="354833"/>
            <a:chOff x="840148" y="5552985"/>
            <a:chExt cx="11554215" cy="35483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F70E0E1-BCF4-4150-B648-F80A3A800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054" y="5552985"/>
              <a:ext cx="219376" cy="354833"/>
            </a:xfrm>
            <a:prstGeom prst="rect">
              <a:avLst/>
            </a:prstGeom>
          </p:spPr>
        </p:pic>
        <p:pic>
          <p:nvPicPr>
            <p:cNvPr id="30" name="Picture 29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1E7FE991-3235-410F-BF36-D228CBB15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503" y="5573865"/>
              <a:ext cx="401309" cy="31307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E5CB2DB-1D9D-44F5-AC30-21F94E869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8672" y="5616675"/>
              <a:ext cx="590798" cy="22745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D257B54-9462-44DF-AC26-AF1C760AF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3710" y="5566562"/>
              <a:ext cx="326533" cy="32767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A0A05C9-FF36-4C39-A1F9-31ADEFA21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885" y="5584880"/>
              <a:ext cx="219376" cy="29104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E87024-E5D8-4089-BB8D-E40297C4B503}"/>
                </a:ext>
              </a:extLst>
            </p:cNvPr>
            <p:cNvSpPr txBox="1"/>
            <p:nvPr/>
          </p:nvSpPr>
          <p:spPr>
            <a:xfrm>
              <a:off x="840148" y="5589698"/>
              <a:ext cx="12355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Car Park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9080600-7A2E-4901-8D38-22F2164B42B3}"/>
                </a:ext>
              </a:extLst>
            </p:cNvPr>
            <p:cNvSpPr txBox="1"/>
            <p:nvPr/>
          </p:nvSpPr>
          <p:spPr>
            <a:xfrm>
              <a:off x="2713492" y="5589699"/>
              <a:ext cx="12355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Bar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64A7225-34AA-4613-80C7-4ADA830ABB17}"/>
                </a:ext>
              </a:extLst>
            </p:cNvPr>
            <p:cNvSpPr txBox="1"/>
            <p:nvPr/>
          </p:nvSpPr>
          <p:spPr>
            <a:xfrm>
              <a:off x="4841391" y="5599224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Bathroom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0C5D6B-ADB6-4A7E-906E-90917EFC6F7E}"/>
                </a:ext>
              </a:extLst>
            </p:cNvPr>
            <p:cNvSpPr txBox="1"/>
            <p:nvPr/>
          </p:nvSpPr>
          <p:spPr>
            <a:xfrm>
              <a:off x="6785723" y="5589699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BBQ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E186573-3B96-492C-A1EC-679236B13419}"/>
                </a:ext>
              </a:extLst>
            </p:cNvPr>
            <p:cNvSpPr txBox="1"/>
            <p:nvPr/>
          </p:nvSpPr>
          <p:spPr>
            <a:xfrm>
              <a:off x="11074984" y="5580174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Big Space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E034802-518C-4789-9C97-AF4BFE4292C9}"/>
              </a:ext>
            </a:extLst>
          </p:cNvPr>
          <p:cNvSpPr/>
          <p:nvPr/>
        </p:nvSpPr>
        <p:spPr>
          <a:xfrm>
            <a:off x="8857108" y="718819"/>
            <a:ext cx="2752825" cy="1735308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62B97A9-BCFB-42A7-87A0-FA235A6F1ADA}"/>
              </a:ext>
            </a:extLst>
          </p:cNvPr>
          <p:cNvSpPr txBox="1"/>
          <p:nvPr/>
        </p:nvSpPr>
        <p:spPr>
          <a:xfrm>
            <a:off x="8936164" y="882789"/>
            <a:ext cx="2889252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dirty="0">
                <a:solidFill>
                  <a:srgbClr val="06B0CA"/>
                </a:solidFill>
                <a:latin typeface="Century Gothic" panose="020B0502020202020204" pitchFamily="34" charset="0"/>
              </a:rPr>
              <a:t>PLANET E SIMPLE</a:t>
            </a:r>
          </a:p>
          <a:p>
            <a:pPr>
              <a:lnSpc>
                <a:spcPts val="2500"/>
              </a:lnSpc>
            </a:pPr>
            <a:r>
              <a:rPr lang="en-US" sz="2800" b="1" dirty="0">
                <a:solidFill>
                  <a:srgbClr val="06B0CA"/>
                </a:solidFill>
                <a:latin typeface="DINPro-Bold" panose="02000503030000020004" pitchFamily="50" charset="0"/>
              </a:rPr>
              <a:t>PENTHOUSE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AABAB6-00E3-411A-8D8B-83244EB34823}"/>
              </a:ext>
            </a:extLst>
          </p:cNvPr>
          <p:cNvSpPr txBox="1"/>
          <p:nvPr/>
        </p:nvSpPr>
        <p:spPr>
          <a:xfrm>
            <a:off x="8956404" y="2639033"/>
            <a:ext cx="2503444" cy="62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dirty="0">
                <a:solidFill>
                  <a:srgbClr val="CAD200"/>
                </a:solidFill>
                <a:latin typeface="Century Gothic" panose="020B0502020202020204" pitchFamily="34" charset="0"/>
              </a:rPr>
              <a:t>SCHOOL &amp;</a:t>
            </a:r>
            <a:br>
              <a:rPr lang="en-US" sz="2400" dirty="0">
                <a:solidFill>
                  <a:srgbClr val="CAD200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rgbClr val="CAD200"/>
                </a:solidFill>
                <a:latin typeface="DINPro-Bold" panose="02000503030000020004" pitchFamily="50" charset="0"/>
              </a:rPr>
              <a:t>NEIGHBORHOOD</a:t>
            </a:r>
            <a:endParaRPr lang="en-US" sz="2800" b="1" dirty="0">
              <a:solidFill>
                <a:srgbClr val="CAD200"/>
              </a:solidFill>
              <a:latin typeface="DINPro-Bold" panose="02000503030000020004" pitchFamily="50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2FC0CF0-D591-439C-B7FA-67BAAB6654E6}"/>
              </a:ext>
            </a:extLst>
          </p:cNvPr>
          <p:cNvSpPr/>
          <p:nvPr/>
        </p:nvSpPr>
        <p:spPr>
          <a:xfrm>
            <a:off x="8857106" y="2431906"/>
            <a:ext cx="868305" cy="85103"/>
          </a:xfrm>
          <a:prstGeom prst="rect">
            <a:avLst/>
          </a:prstGeom>
          <a:solidFill>
            <a:srgbClr val="E6E6E6">
              <a:alpha val="89804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1394850-AB10-4AF4-BE84-4BE6872E67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362" y="3254841"/>
            <a:ext cx="2065103" cy="1376881"/>
          </a:xfrm>
          <a:prstGeom prst="rect">
            <a:avLst/>
          </a:prstGeom>
          <a:ln w="57150">
            <a:solidFill>
              <a:srgbClr val="B9B7B9"/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36FC1C5-D214-4619-A921-15BD7A1E9A13}"/>
              </a:ext>
            </a:extLst>
          </p:cNvPr>
          <p:cNvSpPr txBox="1"/>
          <p:nvPr/>
        </p:nvSpPr>
        <p:spPr>
          <a:xfrm>
            <a:off x="8966014" y="4671471"/>
            <a:ext cx="2493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National Sports Center</a:t>
            </a:r>
            <a:b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US" sz="16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1.9 Miles</a:t>
            </a:r>
            <a:endParaRPr lang="en-US" b="1" dirty="0">
              <a:solidFill>
                <a:srgbClr val="E6E6E6"/>
              </a:solidFill>
              <a:latin typeface="DINPro-Bold" panose="02000503030000020004" pitchFamily="50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0351903-F6BF-4525-8719-15654BC5B049}"/>
              </a:ext>
            </a:extLst>
          </p:cNvPr>
          <p:cNvSpPr/>
          <p:nvPr/>
        </p:nvSpPr>
        <p:spPr>
          <a:xfrm>
            <a:off x="-5433684" y="-5457574"/>
            <a:ext cx="23059369" cy="17773149"/>
          </a:xfrm>
          <a:custGeom>
            <a:avLst/>
            <a:gdLst>
              <a:gd name="connsiteX0" fmla="*/ 5433686 w 23059369"/>
              <a:gd name="connsiteY0" fmla="*/ 5433687 h 17773149"/>
              <a:gd name="connsiteX1" fmla="*/ 5433686 w 23059369"/>
              <a:gd name="connsiteY1" fmla="*/ 12339464 h 17773149"/>
              <a:gd name="connsiteX2" fmla="*/ 17625683 w 23059369"/>
              <a:gd name="connsiteY2" fmla="*/ 12339464 h 17773149"/>
              <a:gd name="connsiteX3" fmla="*/ 17625683 w 23059369"/>
              <a:gd name="connsiteY3" fmla="*/ 5433687 h 17773149"/>
              <a:gd name="connsiteX4" fmla="*/ 17625683 w 23059369"/>
              <a:gd name="connsiteY4" fmla="*/ 0 h 17773149"/>
              <a:gd name="connsiteX5" fmla="*/ 23059369 w 23059369"/>
              <a:gd name="connsiteY5" fmla="*/ 0 h 17773149"/>
              <a:gd name="connsiteX6" fmla="*/ 23059369 w 23059369"/>
              <a:gd name="connsiteY6" fmla="*/ 2 h 17773149"/>
              <a:gd name="connsiteX7" fmla="*/ 23059369 w 23059369"/>
              <a:gd name="connsiteY7" fmla="*/ 5433687 h 17773149"/>
              <a:gd name="connsiteX8" fmla="*/ 23059369 w 23059369"/>
              <a:gd name="connsiteY8" fmla="*/ 12339464 h 17773149"/>
              <a:gd name="connsiteX9" fmla="*/ 23059369 w 23059369"/>
              <a:gd name="connsiteY9" fmla="*/ 17773148 h 17773149"/>
              <a:gd name="connsiteX10" fmla="*/ 23059369 w 23059369"/>
              <a:gd name="connsiteY10" fmla="*/ 17773149 h 17773149"/>
              <a:gd name="connsiteX11" fmla="*/ 5433686 w 23059369"/>
              <a:gd name="connsiteY11" fmla="*/ 17773149 h 17773149"/>
              <a:gd name="connsiteX12" fmla="*/ 1 w 23059369"/>
              <a:gd name="connsiteY12" fmla="*/ 17773149 h 17773149"/>
              <a:gd name="connsiteX13" fmla="*/ 0 w 23059369"/>
              <a:gd name="connsiteY13" fmla="*/ 17773149 h 17773149"/>
              <a:gd name="connsiteX14" fmla="*/ 0 w 23059369"/>
              <a:gd name="connsiteY14" fmla="*/ 12339464 h 17773149"/>
              <a:gd name="connsiteX15" fmla="*/ 1 w 23059369"/>
              <a:gd name="connsiteY15" fmla="*/ 12339464 h 17773149"/>
              <a:gd name="connsiteX16" fmla="*/ 1 w 23059369"/>
              <a:gd name="connsiteY16" fmla="*/ 5433687 h 17773149"/>
              <a:gd name="connsiteX17" fmla="*/ 1 w 23059369"/>
              <a:gd name="connsiteY17" fmla="*/ 2 h 17773149"/>
              <a:gd name="connsiteX18" fmla="*/ 5433686 w 23059369"/>
              <a:gd name="connsiteY18" fmla="*/ 2 h 17773149"/>
              <a:gd name="connsiteX19" fmla="*/ 17625683 w 23059369"/>
              <a:gd name="connsiteY19" fmla="*/ 2 h 1777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059369" h="17773149">
                <a:moveTo>
                  <a:pt x="5433686" y="5433687"/>
                </a:moveTo>
                <a:lnTo>
                  <a:pt x="5433686" y="12339464"/>
                </a:lnTo>
                <a:lnTo>
                  <a:pt x="17625683" y="12339464"/>
                </a:lnTo>
                <a:lnTo>
                  <a:pt x="17625683" y="5433687"/>
                </a:lnTo>
                <a:close/>
                <a:moveTo>
                  <a:pt x="17625683" y="0"/>
                </a:moveTo>
                <a:lnTo>
                  <a:pt x="23059369" y="0"/>
                </a:lnTo>
                <a:lnTo>
                  <a:pt x="23059369" y="2"/>
                </a:lnTo>
                <a:lnTo>
                  <a:pt x="23059369" y="5433687"/>
                </a:lnTo>
                <a:lnTo>
                  <a:pt x="23059369" y="12339464"/>
                </a:lnTo>
                <a:lnTo>
                  <a:pt x="23059369" y="17773148"/>
                </a:lnTo>
                <a:lnTo>
                  <a:pt x="23059369" y="17773149"/>
                </a:lnTo>
                <a:lnTo>
                  <a:pt x="5433686" y="17773149"/>
                </a:lnTo>
                <a:lnTo>
                  <a:pt x="1" y="17773149"/>
                </a:lnTo>
                <a:lnTo>
                  <a:pt x="0" y="17773149"/>
                </a:lnTo>
                <a:lnTo>
                  <a:pt x="0" y="12339464"/>
                </a:lnTo>
                <a:lnTo>
                  <a:pt x="1" y="12339464"/>
                </a:lnTo>
                <a:lnTo>
                  <a:pt x="1" y="5433687"/>
                </a:lnTo>
                <a:lnTo>
                  <a:pt x="1" y="2"/>
                </a:lnTo>
                <a:lnTo>
                  <a:pt x="5433686" y="2"/>
                </a:lnTo>
                <a:lnTo>
                  <a:pt x="17625683" y="2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47CD6DC-48CE-4864-9C68-281AB3C01C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4" y="5451038"/>
            <a:ext cx="175746" cy="28780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DBE320-49A5-4402-805B-1C8D406C34FE}"/>
              </a:ext>
            </a:extLst>
          </p:cNvPr>
          <p:cNvSpPr/>
          <p:nvPr/>
        </p:nvSpPr>
        <p:spPr>
          <a:xfrm>
            <a:off x="1" y="6074890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i="1" dirty="0">
                <a:solidFill>
                  <a:srgbClr val="E6E6E6"/>
                </a:solidFill>
                <a:latin typeface="Museo Sans 500" panose="02000000000000000000" pitchFamily="50" charset="0"/>
              </a:rPr>
              <a:t>The 2-storey Planet E SIMPLE PENTHOUSE will be a condominium-inspired residential </a:t>
            </a:r>
          </a:p>
          <a:p>
            <a:pPr algn="ctr"/>
            <a:r>
              <a:rPr lang="en-PH" i="1" dirty="0">
                <a:solidFill>
                  <a:srgbClr val="E6E6E6"/>
                </a:solidFill>
                <a:latin typeface="Museo Sans 500" panose="02000000000000000000" pitchFamily="50" charset="0"/>
              </a:rPr>
              <a:t>development that will rise beside schools &amp; neighborhood.  </a:t>
            </a:r>
            <a:endParaRPr lang="en-US" i="1" dirty="0">
              <a:solidFill>
                <a:srgbClr val="E6E6E6"/>
              </a:solidFill>
              <a:latin typeface="Museo Sans 500" panose="02000000000000000000" pitchFamily="50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155BC4-5189-4835-9D36-4B61ED0C70CB}"/>
              </a:ext>
            </a:extLst>
          </p:cNvPr>
          <p:cNvSpPr txBox="1"/>
          <p:nvPr/>
        </p:nvSpPr>
        <p:spPr>
          <a:xfrm>
            <a:off x="9015517" y="1520768"/>
            <a:ext cx="2133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314, PLANET E, DREAM  SUBDV. </a:t>
            </a:r>
          </a:p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SB-1965</a:t>
            </a:r>
            <a:endParaRPr lang="en-US" b="1" dirty="0">
              <a:solidFill>
                <a:srgbClr val="E6E6E6"/>
              </a:solidFill>
              <a:latin typeface="DINPro-Bold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66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20">
        <p:fade/>
      </p:transition>
    </mc:Choice>
    <mc:Fallback xmlns="">
      <p:transition spd="med" advTm="52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kitchen with wooden cabinets and a dining room table&#10;&#10;Description generated with high confidence">
            <a:extLst>
              <a:ext uri="{FF2B5EF4-FFF2-40B4-BE49-F238E27FC236}">
                <a16:creationId xmlns:a16="http://schemas.microsoft.com/office/drawing/2014/main" id="{2FF11B11-6C99-44B8-A02B-5C60542E07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5"/>
          <a:stretch/>
        </p:blipFill>
        <p:spPr>
          <a:xfrm>
            <a:off x="-10184" y="0"/>
            <a:ext cx="12192000" cy="708611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1DA4C63-21D0-4400-B10C-5862660D5FD5}"/>
              </a:ext>
            </a:extLst>
          </p:cNvPr>
          <p:cNvGrpSpPr/>
          <p:nvPr/>
        </p:nvGrpSpPr>
        <p:grpSpPr>
          <a:xfrm>
            <a:off x="0" y="718819"/>
            <a:ext cx="12192000" cy="6139181"/>
            <a:chOff x="0" y="718819"/>
            <a:chExt cx="12192000" cy="613918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B79CF7-65A4-4BD1-AE96-89AD6AE628B5}"/>
                </a:ext>
              </a:extLst>
            </p:cNvPr>
            <p:cNvSpPr/>
            <p:nvPr/>
          </p:nvSpPr>
          <p:spPr>
            <a:xfrm>
              <a:off x="0" y="6012702"/>
              <a:ext cx="12192000" cy="845298"/>
            </a:xfrm>
            <a:prstGeom prst="rect">
              <a:avLst/>
            </a:prstGeom>
            <a:solidFill>
              <a:srgbClr val="0D2438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7D5727A-CA27-4E7C-BABF-DB9CAD5385E9}"/>
                </a:ext>
              </a:extLst>
            </p:cNvPr>
            <p:cNvSpPr/>
            <p:nvPr/>
          </p:nvSpPr>
          <p:spPr>
            <a:xfrm>
              <a:off x="0" y="5853756"/>
              <a:ext cx="12192000" cy="285426"/>
            </a:xfrm>
            <a:prstGeom prst="rect">
              <a:avLst/>
            </a:prstGeom>
            <a:solidFill>
              <a:srgbClr val="0D2438"/>
            </a:solidFill>
            <a:ln>
              <a:noFill/>
            </a:ln>
            <a:effectLst>
              <a:outerShdw blurRad="203200" dist="152400" dir="5280000" sx="127000" sy="127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 dirty="0">
                <a:solidFill>
                  <a:srgbClr val="E6E6E6"/>
                </a:solidFill>
                <a:latin typeface="Museo Sans 500" panose="020000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CA0236-6C34-4A02-981E-4F207F2ADD91}"/>
                </a:ext>
              </a:extLst>
            </p:cNvPr>
            <p:cNvSpPr/>
            <p:nvPr/>
          </p:nvSpPr>
          <p:spPr>
            <a:xfrm>
              <a:off x="1" y="5336125"/>
              <a:ext cx="12191999" cy="517630"/>
            </a:xfrm>
            <a:prstGeom prst="rect">
              <a:avLst/>
            </a:prstGeom>
            <a:solidFill>
              <a:srgbClr val="B9B7B9"/>
            </a:solidFill>
            <a:ln>
              <a:noFill/>
            </a:ln>
            <a:effectLst>
              <a:outerShdw blurRad="342900" dist="25400" dir="5580000" sx="79000" sy="7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034A7B0-5535-4665-9DAC-7A63750752EB}"/>
                </a:ext>
              </a:extLst>
            </p:cNvPr>
            <p:cNvSpPr/>
            <p:nvPr/>
          </p:nvSpPr>
          <p:spPr>
            <a:xfrm flipV="1">
              <a:off x="8862924" y="2454126"/>
              <a:ext cx="2747010" cy="2882603"/>
            </a:xfrm>
            <a:prstGeom prst="rect">
              <a:avLst/>
            </a:prstGeom>
            <a:solidFill>
              <a:srgbClr val="0D2438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44245D5-C2C3-49C7-B4AC-7D76E9176156}"/>
                </a:ext>
              </a:extLst>
            </p:cNvPr>
            <p:cNvGrpSpPr/>
            <p:nvPr/>
          </p:nvGrpSpPr>
          <p:grpSpPr>
            <a:xfrm>
              <a:off x="8857108" y="718819"/>
              <a:ext cx="2752825" cy="1735308"/>
              <a:chOff x="8857108" y="718819"/>
              <a:chExt cx="2752825" cy="173530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E034802-518C-4789-9C97-AF4BFE4292C9}"/>
                  </a:ext>
                </a:extLst>
              </p:cNvPr>
              <p:cNvSpPr/>
              <p:nvPr/>
            </p:nvSpPr>
            <p:spPr>
              <a:xfrm>
                <a:off x="8857108" y="718819"/>
                <a:ext cx="2752825" cy="1735308"/>
              </a:xfrm>
              <a:prstGeom prst="rect">
                <a:avLst/>
              </a:prstGeom>
              <a:solidFill>
                <a:srgbClr val="0D2438">
                  <a:alpha val="89804"/>
                </a:srgb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62B97A9-BCFB-42A7-87A0-FA235A6F1ADA}"/>
                  </a:ext>
                </a:extLst>
              </p:cNvPr>
              <p:cNvSpPr txBox="1"/>
              <p:nvPr/>
            </p:nvSpPr>
            <p:spPr>
              <a:xfrm>
                <a:off x="8936164" y="882789"/>
                <a:ext cx="2292274" cy="733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en-US" sz="2400" dirty="0">
                    <a:solidFill>
                      <a:srgbClr val="06B0CA"/>
                    </a:solidFill>
                    <a:latin typeface="Century Gothic" panose="020B0502020202020204" pitchFamily="34" charset="0"/>
                  </a:rPr>
                  <a:t>PLANET E </a:t>
                </a:r>
              </a:p>
              <a:p>
                <a:pPr>
                  <a:lnSpc>
                    <a:spcPts val="2500"/>
                  </a:lnSpc>
                </a:pPr>
                <a:r>
                  <a:rPr lang="en-US" sz="2800" b="1" dirty="0">
                    <a:solidFill>
                      <a:srgbClr val="06B0CA"/>
                    </a:solidFill>
                    <a:latin typeface="DINPro-Bold" panose="02000503030000020004" pitchFamily="50" charset="0"/>
                  </a:rPr>
                  <a:t>PENTHOUSE</a:t>
                </a:r>
              </a:p>
            </p:txBody>
          </p: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5CA4C67-AFE0-4C17-B6C7-C7D61CCFCA3F}"/>
              </a:ext>
            </a:extLst>
          </p:cNvPr>
          <p:cNvSpPr/>
          <p:nvPr/>
        </p:nvSpPr>
        <p:spPr>
          <a:xfrm>
            <a:off x="1268361" y="4940423"/>
            <a:ext cx="2493834" cy="404465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$45,450,00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B53DF8-7E23-4CF2-BBBA-8DF8BC3806DB}"/>
              </a:ext>
            </a:extLst>
          </p:cNvPr>
          <p:cNvSpPr/>
          <p:nvPr/>
        </p:nvSpPr>
        <p:spPr>
          <a:xfrm>
            <a:off x="1268359" y="4614339"/>
            <a:ext cx="2493835" cy="334207"/>
          </a:xfrm>
          <a:prstGeom prst="rect">
            <a:avLst/>
          </a:prstGeom>
          <a:solidFill>
            <a:srgbClr val="0D243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6B0CA"/>
                </a:solidFill>
                <a:latin typeface="DINPro-Bold" panose="02000503030000020004" pitchFamily="50" charset="0"/>
              </a:rPr>
              <a:t>FOR SALE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184636-FCE9-4BF4-880B-C87DD6DCD67B}"/>
              </a:ext>
            </a:extLst>
          </p:cNvPr>
          <p:cNvSpPr txBox="1"/>
          <p:nvPr/>
        </p:nvSpPr>
        <p:spPr>
          <a:xfrm>
            <a:off x="8893552" y="5454238"/>
            <a:ext cx="131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D2438"/>
                </a:solidFill>
                <a:latin typeface="Museo Sans 500" panose="02000000000000000000" pitchFamily="50" charset="0"/>
              </a:rPr>
              <a:t>Bedroom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7CF3942-2FAD-4FFB-A773-85C1CAD7ED84}"/>
              </a:ext>
            </a:extLst>
          </p:cNvPr>
          <p:cNvGrpSpPr/>
          <p:nvPr/>
        </p:nvGrpSpPr>
        <p:grpSpPr>
          <a:xfrm>
            <a:off x="433534" y="5417524"/>
            <a:ext cx="11758466" cy="354833"/>
            <a:chOff x="635897" y="5552985"/>
            <a:chExt cx="11758466" cy="35483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6CAE0AD-4443-48DF-A358-91020867C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897" y="5586499"/>
              <a:ext cx="175746" cy="28780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F70E0E1-BCF4-4150-B648-F80A3A800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054" y="5552985"/>
              <a:ext cx="219376" cy="354833"/>
            </a:xfrm>
            <a:prstGeom prst="rect">
              <a:avLst/>
            </a:prstGeom>
          </p:spPr>
        </p:pic>
        <p:pic>
          <p:nvPicPr>
            <p:cNvPr id="30" name="Picture 29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1E7FE991-3235-410F-BF36-D228CBB15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503" y="5573865"/>
              <a:ext cx="401309" cy="31307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E5CB2DB-1D9D-44F5-AC30-21F94E869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8672" y="5616675"/>
              <a:ext cx="590798" cy="22745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D257B54-9462-44DF-AC26-AF1C760AF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3710" y="5566562"/>
              <a:ext cx="326533" cy="32767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A0A05C9-FF36-4C39-A1F9-31ADEFA21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885" y="5584880"/>
              <a:ext cx="219376" cy="29104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E87024-E5D8-4089-BB8D-E40297C4B503}"/>
                </a:ext>
              </a:extLst>
            </p:cNvPr>
            <p:cNvSpPr txBox="1"/>
            <p:nvPr/>
          </p:nvSpPr>
          <p:spPr>
            <a:xfrm>
              <a:off x="840148" y="5589698"/>
              <a:ext cx="12355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Car Park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9080600-7A2E-4901-8D38-22F2164B42B3}"/>
                </a:ext>
              </a:extLst>
            </p:cNvPr>
            <p:cNvSpPr txBox="1"/>
            <p:nvPr/>
          </p:nvSpPr>
          <p:spPr>
            <a:xfrm>
              <a:off x="2713492" y="5589699"/>
              <a:ext cx="12355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Bar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64A7225-34AA-4613-80C7-4ADA830ABB17}"/>
                </a:ext>
              </a:extLst>
            </p:cNvPr>
            <p:cNvSpPr txBox="1"/>
            <p:nvPr/>
          </p:nvSpPr>
          <p:spPr>
            <a:xfrm>
              <a:off x="4841391" y="5599224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Bathroom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0C5D6B-ADB6-4A7E-906E-90917EFC6F7E}"/>
                </a:ext>
              </a:extLst>
            </p:cNvPr>
            <p:cNvSpPr txBox="1"/>
            <p:nvPr/>
          </p:nvSpPr>
          <p:spPr>
            <a:xfrm>
              <a:off x="6785723" y="5589699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BBQ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E186573-3B96-492C-A1EC-679236B13419}"/>
                </a:ext>
              </a:extLst>
            </p:cNvPr>
            <p:cNvSpPr txBox="1"/>
            <p:nvPr/>
          </p:nvSpPr>
          <p:spPr>
            <a:xfrm>
              <a:off x="11074984" y="5580174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Big Space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5AABAB6-00E3-411A-8D8B-83244EB34823}"/>
              </a:ext>
            </a:extLst>
          </p:cNvPr>
          <p:cNvSpPr txBox="1"/>
          <p:nvPr/>
        </p:nvSpPr>
        <p:spPr>
          <a:xfrm>
            <a:off x="8956405" y="2639033"/>
            <a:ext cx="2581172" cy="62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dirty="0">
                <a:solidFill>
                  <a:srgbClr val="CAD200"/>
                </a:solidFill>
                <a:latin typeface="Century Gothic" panose="020B0502020202020204" pitchFamily="34" charset="0"/>
              </a:rPr>
              <a:t>SCHOOL &amp;</a:t>
            </a:r>
            <a:br>
              <a:rPr lang="en-US" sz="2400" dirty="0">
                <a:solidFill>
                  <a:srgbClr val="CAD200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rgbClr val="CAD200"/>
                </a:solidFill>
                <a:latin typeface="DINPro-Bold" panose="02000503030000020004" pitchFamily="50" charset="0"/>
              </a:rPr>
              <a:t>NEIGHBORHOOD</a:t>
            </a:r>
            <a:endParaRPr lang="en-US" sz="2800" b="1" dirty="0">
              <a:solidFill>
                <a:srgbClr val="CAD200"/>
              </a:solidFill>
              <a:latin typeface="DINPro-Bold" panose="02000503030000020004" pitchFamily="50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2FC0CF0-D591-439C-B7FA-67BAAB6654E6}"/>
              </a:ext>
            </a:extLst>
          </p:cNvPr>
          <p:cNvSpPr/>
          <p:nvPr/>
        </p:nvSpPr>
        <p:spPr>
          <a:xfrm>
            <a:off x="8857106" y="2431906"/>
            <a:ext cx="868305" cy="85103"/>
          </a:xfrm>
          <a:prstGeom prst="rect">
            <a:avLst/>
          </a:prstGeom>
          <a:solidFill>
            <a:srgbClr val="E6E6E6">
              <a:alpha val="89804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1394850-AB10-4AF4-BE84-4BE6872E67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362" y="3314673"/>
            <a:ext cx="2065103" cy="1257216"/>
          </a:xfrm>
          <a:prstGeom prst="rect">
            <a:avLst/>
          </a:prstGeom>
          <a:ln w="57150">
            <a:solidFill>
              <a:srgbClr val="B9B7B9"/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36FC1C5-D214-4619-A921-15BD7A1E9A13}"/>
              </a:ext>
            </a:extLst>
          </p:cNvPr>
          <p:cNvSpPr txBox="1"/>
          <p:nvPr/>
        </p:nvSpPr>
        <p:spPr>
          <a:xfrm>
            <a:off x="8966014" y="4671471"/>
            <a:ext cx="2493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Railway Station</a:t>
            </a:r>
            <a:b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US" sz="16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0.9 Miles</a:t>
            </a:r>
            <a:endParaRPr lang="en-US" b="1" dirty="0">
              <a:solidFill>
                <a:srgbClr val="E6E6E6"/>
              </a:solidFill>
              <a:latin typeface="DINPro-Bold" panose="02000503030000020004" pitchFamily="50" charset="0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BDA5D818-0DB2-4DBD-8B5B-DA751A06672E}"/>
              </a:ext>
            </a:extLst>
          </p:cNvPr>
          <p:cNvSpPr/>
          <p:nvPr/>
        </p:nvSpPr>
        <p:spPr>
          <a:xfrm>
            <a:off x="-5433684" y="-5457171"/>
            <a:ext cx="23059369" cy="17773149"/>
          </a:xfrm>
          <a:custGeom>
            <a:avLst/>
            <a:gdLst>
              <a:gd name="connsiteX0" fmla="*/ 5433686 w 23059369"/>
              <a:gd name="connsiteY0" fmla="*/ 5433687 h 17773149"/>
              <a:gd name="connsiteX1" fmla="*/ 5433686 w 23059369"/>
              <a:gd name="connsiteY1" fmla="*/ 12339464 h 17773149"/>
              <a:gd name="connsiteX2" fmla="*/ 17625683 w 23059369"/>
              <a:gd name="connsiteY2" fmla="*/ 12339464 h 17773149"/>
              <a:gd name="connsiteX3" fmla="*/ 17625683 w 23059369"/>
              <a:gd name="connsiteY3" fmla="*/ 5433687 h 17773149"/>
              <a:gd name="connsiteX4" fmla="*/ 17625683 w 23059369"/>
              <a:gd name="connsiteY4" fmla="*/ 0 h 17773149"/>
              <a:gd name="connsiteX5" fmla="*/ 23059369 w 23059369"/>
              <a:gd name="connsiteY5" fmla="*/ 0 h 17773149"/>
              <a:gd name="connsiteX6" fmla="*/ 23059369 w 23059369"/>
              <a:gd name="connsiteY6" fmla="*/ 2 h 17773149"/>
              <a:gd name="connsiteX7" fmla="*/ 23059369 w 23059369"/>
              <a:gd name="connsiteY7" fmla="*/ 5433687 h 17773149"/>
              <a:gd name="connsiteX8" fmla="*/ 23059369 w 23059369"/>
              <a:gd name="connsiteY8" fmla="*/ 12339464 h 17773149"/>
              <a:gd name="connsiteX9" fmla="*/ 23059369 w 23059369"/>
              <a:gd name="connsiteY9" fmla="*/ 17773148 h 17773149"/>
              <a:gd name="connsiteX10" fmla="*/ 23059369 w 23059369"/>
              <a:gd name="connsiteY10" fmla="*/ 17773149 h 17773149"/>
              <a:gd name="connsiteX11" fmla="*/ 5433686 w 23059369"/>
              <a:gd name="connsiteY11" fmla="*/ 17773149 h 17773149"/>
              <a:gd name="connsiteX12" fmla="*/ 1 w 23059369"/>
              <a:gd name="connsiteY12" fmla="*/ 17773149 h 17773149"/>
              <a:gd name="connsiteX13" fmla="*/ 0 w 23059369"/>
              <a:gd name="connsiteY13" fmla="*/ 17773149 h 17773149"/>
              <a:gd name="connsiteX14" fmla="*/ 0 w 23059369"/>
              <a:gd name="connsiteY14" fmla="*/ 12339464 h 17773149"/>
              <a:gd name="connsiteX15" fmla="*/ 1 w 23059369"/>
              <a:gd name="connsiteY15" fmla="*/ 12339464 h 17773149"/>
              <a:gd name="connsiteX16" fmla="*/ 1 w 23059369"/>
              <a:gd name="connsiteY16" fmla="*/ 5433687 h 17773149"/>
              <a:gd name="connsiteX17" fmla="*/ 1 w 23059369"/>
              <a:gd name="connsiteY17" fmla="*/ 2 h 17773149"/>
              <a:gd name="connsiteX18" fmla="*/ 5433686 w 23059369"/>
              <a:gd name="connsiteY18" fmla="*/ 2 h 17773149"/>
              <a:gd name="connsiteX19" fmla="*/ 17625683 w 23059369"/>
              <a:gd name="connsiteY19" fmla="*/ 2 h 1777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059369" h="17773149">
                <a:moveTo>
                  <a:pt x="5433686" y="5433687"/>
                </a:moveTo>
                <a:lnTo>
                  <a:pt x="5433686" y="12339464"/>
                </a:lnTo>
                <a:lnTo>
                  <a:pt x="17625683" y="12339464"/>
                </a:lnTo>
                <a:lnTo>
                  <a:pt x="17625683" y="5433687"/>
                </a:lnTo>
                <a:close/>
                <a:moveTo>
                  <a:pt x="17625683" y="0"/>
                </a:moveTo>
                <a:lnTo>
                  <a:pt x="23059369" y="0"/>
                </a:lnTo>
                <a:lnTo>
                  <a:pt x="23059369" y="2"/>
                </a:lnTo>
                <a:lnTo>
                  <a:pt x="23059369" y="5433687"/>
                </a:lnTo>
                <a:lnTo>
                  <a:pt x="23059369" y="12339464"/>
                </a:lnTo>
                <a:lnTo>
                  <a:pt x="23059369" y="17773148"/>
                </a:lnTo>
                <a:lnTo>
                  <a:pt x="23059369" y="17773149"/>
                </a:lnTo>
                <a:lnTo>
                  <a:pt x="5433686" y="17773149"/>
                </a:lnTo>
                <a:lnTo>
                  <a:pt x="1" y="17773149"/>
                </a:lnTo>
                <a:lnTo>
                  <a:pt x="0" y="17773149"/>
                </a:lnTo>
                <a:lnTo>
                  <a:pt x="0" y="12339464"/>
                </a:lnTo>
                <a:lnTo>
                  <a:pt x="1" y="12339464"/>
                </a:lnTo>
                <a:lnTo>
                  <a:pt x="1" y="5433687"/>
                </a:lnTo>
                <a:lnTo>
                  <a:pt x="1" y="2"/>
                </a:lnTo>
                <a:lnTo>
                  <a:pt x="5433686" y="2"/>
                </a:lnTo>
                <a:lnTo>
                  <a:pt x="17625683" y="2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155BC4-5189-4835-9D36-4B61ED0C70CB}"/>
              </a:ext>
            </a:extLst>
          </p:cNvPr>
          <p:cNvSpPr txBox="1"/>
          <p:nvPr/>
        </p:nvSpPr>
        <p:spPr>
          <a:xfrm>
            <a:off x="9015517" y="1520768"/>
            <a:ext cx="2133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314, PLANET E, DREAM  SUBDV. </a:t>
            </a:r>
          </a:p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SB-1965</a:t>
            </a:r>
            <a:endParaRPr lang="en-US" b="1" dirty="0">
              <a:solidFill>
                <a:srgbClr val="E6E6E6"/>
              </a:solidFill>
              <a:latin typeface="DINPro-Bold" panose="02000503030000020004" pitchFamily="50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CDBE320-49A5-4402-805B-1C8D406C34FE}"/>
              </a:ext>
            </a:extLst>
          </p:cNvPr>
          <p:cNvSpPr/>
          <p:nvPr/>
        </p:nvSpPr>
        <p:spPr>
          <a:xfrm>
            <a:off x="1" y="6074890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i="1" dirty="0">
                <a:solidFill>
                  <a:srgbClr val="E6E6E6"/>
                </a:solidFill>
                <a:latin typeface="Museo Sans 500" panose="02000000000000000000" pitchFamily="50" charset="0"/>
              </a:rPr>
              <a:t>The Planet E PENTHOUSE will be a condominium-inspired residential </a:t>
            </a:r>
          </a:p>
          <a:p>
            <a:pPr algn="ctr"/>
            <a:r>
              <a:rPr lang="en-PH" i="1" dirty="0">
                <a:solidFill>
                  <a:srgbClr val="E6E6E6"/>
                </a:solidFill>
                <a:latin typeface="Museo Sans 500" panose="02000000000000000000" pitchFamily="50" charset="0"/>
              </a:rPr>
              <a:t>development that will rise beside schools &amp; neighborhood.  </a:t>
            </a:r>
            <a:endParaRPr lang="en-US" i="1" dirty="0">
              <a:solidFill>
                <a:srgbClr val="E6E6E6"/>
              </a:solidFill>
              <a:latin typeface="Museo Sans 5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47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32">
        <p:fade/>
      </p:transition>
    </mc:Choice>
    <mc:Fallback xmlns="">
      <p:transition spd="med" advTm="5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droom with a large bed in a room&#10;&#10;Description generated with very high confidence">
            <a:extLst>
              <a:ext uri="{FF2B5EF4-FFF2-40B4-BE49-F238E27FC236}">
                <a16:creationId xmlns:a16="http://schemas.microsoft.com/office/drawing/2014/main" id="{C637E84A-E3A4-4CCE-9D2B-56423A862A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1249" y="-2445631"/>
            <a:ext cx="13943248" cy="930363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6CA0236-6C34-4A02-981E-4F207F2ADD91}"/>
              </a:ext>
            </a:extLst>
          </p:cNvPr>
          <p:cNvSpPr/>
          <p:nvPr/>
        </p:nvSpPr>
        <p:spPr>
          <a:xfrm>
            <a:off x="0" y="5336125"/>
            <a:ext cx="12192000" cy="517630"/>
          </a:xfrm>
          <a:prstGeom prst="rect">
            <a:avLst/>
          </a:prstGeom>
          <a:solidFill>
            <a:srgbClr val="B9B7B9"/>
          </a:solidFill>
          <a:ln>
            <a:noFill/>
          </a:ln>
          <a:effectLst>
            <a:outerShdw blurRad="342900" dist="25400" dir="5580000" sx="79000" sy="79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078FFD8-7461-4102-808E-275B922AACE0}"/>
              </a:ext>
            </a:extLst>
          </p:cNvPr>
          <p:cNvGrpSpPr/>
          <p:nvPr/>
        </p:nvGrpSpPr>
        <p:grpSpPr>
          <a:xfrm>
            <a:off x="0" y="718819"/>
            <a:ext cx="12192000" cy="6139181"/>
            <a:chOff x="0" y="718819"/>
            <a:chExt cx="12192000" cy="613918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A184636-FCE9-4BF4-880B-C87DD6DCD67B}"/>
                </a:ext>
              </a:extLst>
            </p:cNvPr>
            <p:cNvSpPr txBox="1"/>
            <p:nvPr/>
          </p:nvSpPr>
          <p:spPr>
            <a:xfrm>
              <a:off x="8893552" y="5454238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Bedroom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EA04CB2-E514-475D-861D-94EAC51F65ED}"/>
                </a:ext>
              </a:extLst>
            </p:cNvPr>
            <p:cNvGrpSpPr/>
            <p:nvPr/>
          </p:nvGrpSpPr>
          <p:grpSpPr>
            <a:xfrm>
              <a:off x="0" y="718819"/>
              <a:ext cx="12192000" cy="6139181"/>
              <a:chOff x="0" y="718819"/>
              <a:chExt cx="12192000" cy="6139181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88E22B2-B23C-4D6E-A098-BD043AC8D8BD}"/>
                  </a:ext>
                </a:extLst>
              </p:cNvPr>
              <p:cNvGrpSpPr/>
              <p:nvPr/>
            </p:nvGrpSpPr>
            <p:grpSpPr>
              <a:xfrm>
                <a:off x="0" y="718819"/>
                <a:ext cx="12192000" cy="6139181"/>
                <a:chOff x="0" y="718819"/>
                <a:chExt cx="12192000" cy="6139181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D37C8EC0-30CD-4FBC-BE54-93B1B8C683CB}"/>
                    </a:ext>
                  </a:extLst>
                </p:cNvPr>
                <p:cNvGrpSpPr/>
                <p:nvPr/>
              </p:nvGrpSpPr>
              <p:grpSpPr>
                <a:xfrm>
                  <a:off x="8857108" y="718819"/>
                  <a:ext cx="3116589" cy="4611016"/>
                  <a:chOff x="8857108" y="718819"/>
                  <a:chExt cx="3116589" cy="4611016"/>
                </a:xfrm>
              </p:grpSpPr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DBE9442A-A653-4EA2-8EE9-54024B809D12}"/>
                      </a:ext>
                    </a:extLst>
                  </p:cNvPr>
                  <p:cNvGrpSpPr/>
                  <p:nvPr/>
                </p:nvGrpSpPr>
                <p:grpSpPr>
                  <a:xfrm>
                    <a:off x="8857108" y="718819"/>
                    <a:ext cx="3116589" cy="1735308"/>
                    <a:chOff x="8857108" y="718819"/>
                    <a:chExt cx="3116589" cy="1735308"/>
                  </a:xfrm>
                </p:grpSpPr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3E034802-518C-4789-9C97-AF4BFE4292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7108" y="718819"/>
                      <a:ext cx="2752825" cy="1735308"/>
                    </a:xfrm>
                    <a:prstGeom prst="rect">
                      <a:avLst/>
                    </a:prstGeom>
                    <a:solidFill>
                      <a:srgbClr val="0D2438">
                        <a:alpha val="89804"/>
                      </a:srgbClr>
                    </a:solidFill>
                    <a:ln>
                      <a:noFill/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A62B97A9-BCFB-42A7-87A0-FA235A6F1AD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936163" y="882789"/>
                      <a:ext cx="3037534" cy="73353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000" dirty="0">
                          <a:solidFill>
                            <a:srgbClr val="06B0CA"/>
                          </a:solidFill>
                          <a:latin typeface="Century Gothic" panose="020B0502020202020204" pitchFamily="34" charset="0"/>
                        </a:rPr>
                        <a:t>PLANET E MODERN A</a:t>
                      </a:r>
                    </a:p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800" b="1" dirty="0">
                          <a:solidFill>
                            <a:srgbClr val="06B0CA"/>
                          </a:solidFill>
                          <a:latin typeface="DINPro-Bold" panose="02000503030000020004" pitchFamily="50" charset="0"/>
                        </a:rPr>
                        <a:t>PENTHOUSE</a:t>
                      </a:r>
                    </a:p>
                  </p:txBody>
                </p:sp>
              </p:grp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0737C8DF-6E0F-4E09-811B-638DB7910CD2}"/>
                      </a:ext>
                    </a:extLst>
                  </p:cNvPr>
                  <p:cNvSpPr/>
                  <p:nvPr/>
                </p:nvSpPr>
                <p:spPr>
                  <a:xfrm flipV="1">
                    <a:off x="8862924" y="2382443"/>
                    <a:ext cx="2747010" cy="2947392"/>
                  </a:xfrm>
                  <a:prstGeom prst="rect">
                    <a:avLst/>
                  </a:prstGeom>
                  <a:solidFill>
                    <a:srgbClr val="0D2438">
                      <a:alpha val="89804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693C05D7-3E50-48E5-8178-58E1E2294C8B}"/>
                    </a:ext>
                  </a:extLst>
                </p:cNvPr>
                <p:cNvGrpSpPr/>
                <p:nvPr/>
              </p:nvGrpSpPr>
              <p:grpSpPr>
                <a:xfrm>
                  <a:off x="0" y="5853756"/>
                  <a:ext cx="12192000" cy="1004244"/>
                  <a:chOff x="0" y="5853756"/>
                  <a:chExt cx="12192000" cy="1004244"/>
                </a:xfrm>
              </p:grpSpPr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CCB79CF7-65A4-4BD1-AE96-89AD6AE628B5}"/>
                      </a:ext>
                    </a:extLst>
                  </p:cNvPr>
                  <p:cNvSpPr/>
                  <p:nvPr/>
                </p:nvSpPr>
                <p:spPr>
                  <a:xfrm>
                    <a:off x="0" y="6012702"/>
                    <a:ext cx="12192000" cy="845298"/>
                  </a:xfrm>
                  <a:prstGeom prst="rect">
                    <a:avLst/>
                  </a:prstGeom>
                  <a:solidFill>
                    <a:srgbClr val="0D2438">
                      <a:alpha val="89804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47D5727A-CA27-4E7C-BABF-DB9CAD5385E9}"/>
                      </a:ext>
                    </a:extLst>
                  </p:cNvPr>
                  <p:cNvSpPr/>
                  <p:nvPr/>
                </p:nvSpPr>
                <p:spPr>
                  <a:xfrm>
                    <a:off x="0" y="5853756"/>
                    <a:ext cx="12192000" cy="285426"/>
                  </a:xfrm>
                  <a:prstGeom prst="rect">
                    <a:avLst/>
                  </a:prstGeom>
                  <a:solidFill>
                    <a:srgbClr val="0D2438"/>
                  </a:solidFill>
                  <a:ln>
                    <a:noFill/>
                  </a:ln>
                  <a:effectLst>
                    <a:outerShdw blurRad="203200" dist="152400" dir="5280000" sx="127000" sy="127000" algn="ctr" rotWithShape="0">
                      <a:srgbClr val="000000">
                        <a:alpha val="43137"/>
                      </a:s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i="1" dirty="0">
                      <a:solidFill>
                        <a:srgbClr val="E6E6E6"/>
                      </a:solidFill>
                      <a:latin typeface="Museo Sans 500" panose="02000000000000000000" pitchFamily="50" charset="0"/>
                    </a:endParaRPr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A7CF3942-2FAD-4FFB-A773-85C1CAD7ED84}"/>
                    </a:ext>
                  </a:extLst>
                </p:cNvPr>
                <p:cNvGrpSpPr/>
                <p:nvPr/>
              </p:nvGrpSpPr>
              <p:grpSpPr>
                <a:xfrm>
                  <a:off x="433534" y="5417524"/>
                  <a:ext cx="11758466" cy="354833"/>
                  <a:chOff x="635897" y="5552985"/>
                  <a:chExt cx="11758466" cy="354833"/>
                </a:xfrm>
              </p:grpSpPr>
              <p:pic>
                <p:nvPicPr>
                  <p:cNvPr id="26" name="Picture 25">
                    <a:extLst>
                      <a:ext uri="{FF2B5EF4-FFF2-40B4-BE49-F238E27FC236}">
                        <a16:creationId xmlns:a16="http://schemas.microsoft.com/office/drawing/2014/main" id="{E6CAE0AD-4443-48DF-A358-91020867CD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5897" y="5586499"/>
                    <a:ext cx="175746" cy="287804"/>
                  </a:xfrm>
                  <a:prstGeom prst="rect">
                    <a:avLst/>
                  </a:prstGeom>
                </p:spPr>
              </p:pic>
              <p:pic>
                <p:nvPicPr>
                  <p:cNvPr id="28" name="Picture 27">
                    <a:extLst>
                      <a:ext uri="{FF2B5EF4-FFF2-40B4-BE49-F238E27FC236}">
                        <a16:creationId xmlns:a16="http://schemas.microsoft.com/office/drawing/2014/main" id="{6F70E0E1-BCF4-4150-B648-F80A3A80061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45054" y="5552985"/>
                    <a:ext cx="219376" cy="354833"/>
                  </a:xfrm>
                  <a:prstGeom prst="rect">
                    <a:avLst/>
                  </a:prstGeom>
                </p:spPr>
              </p:pic>
              <p:pic>
                <p:nvPicPr>
                  <p:cNvPr id="30" name="Picture 29" descr="A close up of a logo&#10;&#10;Description generated with high confidence">
                    <a:extLst>
                      <a:ext uri="{FF2B5EF4-FFF2-40B4-BE49-F238E27FC236}">
                        <a16:creationId xmlns:a16="http://schemas.microsoft.com/office/drawing/2014/main" id="{1E7FE991-3235-410F-BF36-D228CBB154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39503" y="5573865"/>
                    <a:ext cx="401309" cy="313072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>
                    <a:extLst>
                      <a:ext uri="{FF2B5EF4-FFF2-40B4-BE49-F238E27FC236}">
                        <a16:creationId xmlns:a16="http://schemas.microsoft.com/office/drawing/2014/main" id="{3E5CB2DB-1D9D-44F5-AC30-21F94E8699D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8672" y="5616675"/>
                    <a:ext cx="590798" cy="227452"/>
                  </a:xfrm>
                  <a:prstGeom prst="rect">
                    <a:avLst/>
                  </a:prstGeom>
                </p:spPr>
              </p:pic>
              <p:pic>
                <p:nvPicPr>
                  <p:cNvPr id="34" name="Picture 33">
                    <a:extLst>
                      <a:ext uri="{FF2B5EF4-FFF2-40B4-BE49-F238E27FC236}">
                        <a16:creationId xmlns:a16="http://schemas.microsoft.com/office/drawing/2014/main" id="{6D257B54-9462-44DF-AC26-AF1C760AF45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763710" y="5566562"/>
                    <a:ext cx="326533" cy="327678"/>
                  </a:xfrm>
                  <a:prstGeom prst="rect">
                    <a:avLst/>
                  </a:prstGeom>
                </p:spPr>
              </p:pic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DA0A05C9-FF36-4C39-A1F9-31ADEFA212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15885" y="5584880"/>
                    <a:ext cx="219376" cy="291043"/>
                  </a:xfrm>
                  <a:prstGeom prst="rect">
                    <a:avLst/>
                  </a:prstGeom>
                </p:spPr>
              </p:pic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71E87024-E5D8-4089-BB8D-E40297C4B503}"/>
                      </a:ext>
                    </a:extLst>
                  </p:cNvPr>
                  <p:cNvSpPr txBox="1"/>
                  <p:nvPr/>
                </p:nvSpPr>
                <p:spPr>
                  <a:xfrm>
                    <a:off x="840148" y="5589698"/>
                    <a:ext cx="1235559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0D2438"/>
                        </a:solidFill>
                        <a:latin typeface="Museo Sans 500" panose="02000000000000000000" pitchFamily="50" charset="0"/>
                      </a:rPr>
                      <a:t>Car Park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D9080600-7A2E-4901-8D38-22F2164B42B3}"/>
                      </a:ext>
                    </a:extLst>
                  </p:cNvPr>
                  <p:cNvSpPr txBox="1"/>
                  <p:nvPr/>
                </p:nvSpPr>
                <p:spPr>
                  <a:xfrm>
                    <a:off x="2713492" y="5589699"/>
                    <a:ext cx="1235559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0D2438"/>
                        </a:solidFill>
                        <a:latin typeface="Museo Sans 500" panose="02000000000000000000" pitchFamily="50" charset="0"/>
                      </a:rPr>
                      <a:t>Bar</a:t>
                    </a: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064A7225-34AA-4613-80C7-4ADA830ABB17}"/>
                      </a:ext>
                    </a:extLst>
                  </p:cNvPr>
                  <p:cNvSpPr txBox="1"/>
                  <p:nvPr/>
                </p:nvSpPr>
                <p:spPr>
                  <a:xfrm>
                    <a:off x="4841391" y="5599224"/>
                    <a:ext cx="1319379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0D2438"/>
                        </a:solidFill>
                        <a:latin typeface="Museo Sans 500" panose="02000000000000000000" pitchFamily="50" charset="0"/>
                      </a:rPr>
                      <a:t>Bathroom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CB0C5D6B-ADB6-4A7E-906E-90917EFC6F7E}"/>
                      </a:ext>
                    </a:extLst>
                  </p:cNvPr>
                  <p:cNvSpPr txBox="1"/>
                  <p:nvPr/>
                </p:nvSpPr>
                <p:spPr>
                  <a:xfrm>
                    <a:off x="6785723" y="5589699"/>
                    <a:ext cx="1319379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0D2438"/>
                        </a:solidFill>
                        <a:latin typeface="Museo Sans 500" panose="02000000000000000000" pitchFamily="50" charset="0"/>
                      </a:rPr>
                      <a:t>BBQ</a:t>
                    </a:r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DE186573-3B96-492C-A1EC-679236B13419}"/>
                      </a:ext>
                    </a:extLst>
                  </p:cNvPr>
                  <p:cNvSpPr txBox="1"/>
                  <p:nvPr/>
                </p:nvSpPr>
                <p:spPr>
                  <a:xfrm>
                    <a:off x="11074984" y="5580174"/>
                    <a:ext cx="1319379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0D2438"/>
                        </a:solidFill>
                        <a:latin typeface="Museo Sans 500" panose="02000000000000000000" pitchFamily="50" charset="0"/>
                      </a:rPr>
                      <a:t>Big Space</a:t>
                    </a:r>
                  </a:p>
                </p:txBody>
              </p:sp>
            </p:grp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5CA4C67-AFE0-4C17-B6C7-C7D61CCFCA3F}"/>
                  </a:ext>
                </a:extLst>
              </p:cNvPr>
              <p:cNvSpPr/>
              <p:nvPr/>
            </p:nvSpPr>
            <p:spPr>
              <a:xfrm>
                <a:off x="1268361" y="4940423"/>
                <a:ext cx="2493834" cy="404465"/>
              </a:xfrm>
              <a:prstGeom prst="rect">
                <a:avLst/>
              </a:prstGeom>
              <a:solidFill>
                <a:srgbClr val="0D2438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entury Gothic" panose="020B0502020202020204" pitchFamily="34" charset="0"/>
                  </a:rPr>
                  <a:t>$,50,000,00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AB53DF8-7E23-4CF2-BBBA-8DF8BC3806DB}"/>
                  </a:ext>
                </a:extLst>
              </p:cNvPr>
              <p:cNvSpPr/>
              <p:nvPr/>
            </p:nvSpPr>
            <p:spPr>
              <a:xfrm>
                <a:off x="1268359" y="4614339"/>
                <a:ext cx="2493835" cy="334207"/>
              </a:xfrm>
              <a:prstGeom prst="rect">
                <a:avLst/>
              </a:prstGeom>
              <a:solidFill>
                <a:srgbClr val="0D2438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6B0CA"/>
                    </a:solidFill>
                    <a:latin typeface="DINPro-Bold" panose="02000503030000020004" pitchFamily="50" charset="0"/>
                  </a:rPr>
                  <a:t>FOR SALE</a:t>
                </a:r>
              </a:p>
            </p:txBody>
          </p: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5AABAB6-00E3-411A-8D8B-83244EB34823}"/>
              </a:ext>
            </a:extLst>
          </p:cNvPr>
          <p:cNvSpPr txBox="1"/>
          <p:nvPr/>
        </p:nvSpPr>
        <p:spPr>
          <a:xfrm>
            <a:off x="8956404" y="2639033"/>
            <a:ext cx="2292273" cy="621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dirty="0">
                <a:solidFill>
                  <a:srgbClr val="CAD200"/>
                </a:solidFill>
                <a:latin typeface="Century Gothic" panose="020B0502020202020204" pitchFamily="34" charset="0"/>
              </a:rPr>
              <a:t>PROPERTY</a:t>
            </a:r>
            <a:br>
              <a:rPr lang="en-US" sz="2400" b="1" dirty="0">
                <a:solidFill>
                  <a:srgbClr val="CAD200"/>
                </a:solidFill>
                <a:latin typeface="DINPro-Bold" panose="02000503030000020004" pitchFamily="50" charset="0"/>
              </a:rPr>
            </a:br>
            <a:r>
              <a:rPr lang="en-US" sz="2400" b="1" dirty="0">
                <a:solidFill>
                  <a:srgbClr val="CAD200"/>
                </a:solidFill>
                <a:latin typeface="DINPro-Bold" panose="02000503030000020004" pitchFamily="50" charset="0"/>
              </a:rPr>
              <a:t>HIGHLIGHTES</a:t>
            </a:r>
            <a:endParaRPr lang="en-US" sz="2800" b="1" dirty="0">
              <a:solidFill>
                <a:srgbClr val="CAD200"/>
              </a:solidFill>
              <a:latin typeface="DINPro-Bold" panose="02000503030000020004" pitchFamily="50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36FC1C5-D214-4619-A921-15BD7A1E9A13}"/>
              </a:ext>
            </a:extLst>
          </p:cNvPr>
          <p:cNvSpPr txBox="1"/>
          <p:nvPr/>
        </p:nvSpPr>
        <p:spPr>
          <a:xfrm>
            <a:off x="8966014" y="4467090"/>
            <a:ext cx="24938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6E6E6"/>
                </a:solidFill>
                <a:latin typeface="Century Gothic" panose="020B0502020202020204" pitchFamily="34" charset="0"/>
              </a:rPr>
              <a:t>Kitchen</a:t>
            </a:r>
            <a:br>
              <a:rPr lang="en-US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E6E6E6"/>
                </a:solidFill>
                <a:latin typeface="Century Gothic" panose="020B0502020202020204" pitchFamily="34" charset="0"/>
              </a:rPr>
              <a:t>~500</a:t>
            </a:r>
            <a:r>
              <a:rPr lang="en-US" sz="2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 sq.ft.</a:t>
            </a:r>
            <a:endParaRPr lang="en-US" sz="2000" b="1" dirty="0">
              <a:solidFill>
                <a:srgbClr val="E6E6E6"/>
              </a:solidFill>
              <a:latin typeface="DINPro-Bold" panose="02000503030000020004" pitchFamily="50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DDF83B4-F8FB-4E62-B67D-A280E434BBFA}"/>
              </a:ext>
            </a:extLst>
          </p:cNvPr>
          <p:cNvSpPr txBox="1"/>
          <p:nvPr/>
        </p:nvSpPr>
        <p:spPr>
          <a:xfrm>
            <a:off x="8966014" y="3267535"/>
            <a:ext cx="2493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6E6E6"/>
                </a:solidFill>
                <a:latin typeface="Century Gothic" panose="020B0502020202020204" pitchFamily="34" charset="0"/>
              </a:rPr>
              <a:t>Living Room</a:t>
            </a:r>
            <a:br>
              <a:rPr lang="en-US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E6E6E6"/>
                </a:solidFill>
                <a:latin typeface="Century Gothic" panose="020B0502020202020204" pitchFamily="34" charset="0"/>
              </a:rPr>
              <a:t>~450 sq.ft.</a:t>
            </a:r>
            <a:endParaRPr lang="en-US" sz="2000" b="1" dirty="0">
              <a:solidFill>
                <a:srgbClr val="E6E6E6"/>
              </a:solidFill>
              <a:latin typeface="DINPro-Bold" panose="02000503030000020004" pitchFamily="50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42ACFEF-B10A-41EF-95EF-8070B514BAD0}"/>
              </a:ext>
            </a:extLst>
          </p:cNvPr>
          <p:cNvSpPr txBox="1"/>
          <p:nvPr/>
        </p:nvSpPr>
        <p:spPr>
          <a:xfrm>
            <a:off x="8966014" y="3876129"/>
            <a:ext cx="2493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6E6E6"/>
                </a:solidFill>
                <a:latin typeface="Century Gothic" panose="020B0502020202020204" pitchFamily="34" charset="0"/>
              </a:rPr>
              <a:t>Bedroom</a:t>
            </a:r>
          </a:p>
          <a:p>
            <a:r>
              <a:rPr lang="en-US" b="1" dirty="0">
                <a:solidFill>
                  <a:srgbClr val="E6E6E6"/>
                </a:solidFill>
                <a:latin typeface="Century Gothic" panose="020B0502020202020204" pitchFamily="34" charset="0"/>
              </a:rPr>
              <a:t>~250,300,350 sq.ft.</a:t>
            </a:r>
            <a:endParaRPr lang="en-US" sz="2000" b="1" dirty="0">
              <a:solidFill>
                <a:srgbClr val="E6E6E6"/>
              </a:solidFill>
              <a:latin typeface="DINPro-Bold" panose="02000503030000020004" pitchFamily="50" charset="0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40CBC702-130F-4E72-B3EB-A37C82D2BCB3}"/>
              </a:ext>
            </a:extLst>
          </p:cNvPr>
          <p:cNvSpPr/>
          <p:nvPr/>
        </p:nvSpPr>
        <p:spPr>
          <a:xfrm>
            <a:off x="-5433684" y="-5457574"/>
            <a:ext cx="23059369" cy="17773149"/>
          </a:xfrm>
          <a:custGeom>
            <a:avLst/>
            <a:gdLst>
              <a:gd name="connsiteX0" fmla="*/ 5433686 w 23059369"/>
              <a:gd name="connsiteY0" fmla="*/ 5433687 h 17773149"/>
              <a:gd name="connsiteX1" fmla="*/ 5433686 w 23059369"/>
              <a:gd name="connsiteY1" fmla="*/ 12339464 h 17773149"/>
              <a:gd name="connsiteX2" fmla="*/ 17625683 w 23059369"/>
              <a:gd name="connsiteY2" fmla="*/ 12339464 h 17773149"/>
              <a:gd name="connsiteX3" fmla="*/ 17625683 w 23059369"/>
              <a:gd name="connsiteY3" fmla="*/ 5433687 h 17773149"/>
              <a:gd name="connsiteX4" fmla="*/ 17625683 w 23059369"/>
              <a:gd name="connsiteY4" fmla="*/ 0 h 17773149"/>
              <a:gd name="connsiteX5" fmla="*/ 23059369 w 23059369"/>
              <a:gd name="connsiteY5" fmla="*/ 0 h 17773149"/>
              <a:gd name="connsiteX6" fmla="*/ 23059369 w 23059369"/>
              <a:gd name="connsiteY6" fmla="*/ 2 h 17773149"/>
              <a:gd name="connsiteX7" fmla="*/ 23059369 w 23059369"/>
              <a:gd name="connsiteY7" fmla="*/ 5433687 h 17773149"/>
              <a:gd name="connsiteX8" fmla="*/ 23059369 w 23059369"/>
              <a:gd name="connsiteY8" fmla="*/ 12339464 h 17773149"/>
              <a:gd name="connsiteX9" fmla="*/ 23059369 w 23059369"/>
              <a:gd name="connsiteY9" fmla="*/ 17773148 h 17773149"/>
              <a:gd name="connsiteX10" fmla="*/ 23059369 w 23059369"/>
              <a:gd name="connsiteY10" fmla="*/ 17773149 h 17773149"/>
              <a:gd name="connsiteX11" fmla="*/ 5433686 w 23059369"/>
              <a:gd name="connsiteY11" fmla="*/ 17773149 h 17773149"/>
              <a:gd name="connsiteX12" fmla="*/ 1 w 23059369"/>
              <a:gd name="connsiteY12" fmla="*/ 17773149 h 17773149"/>
              <a:gd name="connsiteX13" fmla="*/ 0 w 23059369"/>
              <a:gd name="connsiteY13" fmla="*/ 17773149 h 17773149"/>
              <a:gd name="connsiteX14" fmla="*/ 0 w 23059369"/>
              <a:gd name="connsiteY14" fmla="*/ 12339464 h 17773149"/>
              <a:gd name="connsiteX15" fmla="*/ 1 w 23059369"/>
              <a:gd name="connsiteY15" fmla="*/ 12339464 h 17773149"/>
              <a:gd name="connsiteX16" fmla="*/ 1 w 23059369"/>
              <a:gd name="connsiteY16" fmla="*/ 5433687 h 17773149"/>
              <a:gd name="connsiteX17" fmla="*/ 1 w 23059369"/>
              <a:gd name="connsiteY17" fmla="*/ 2 h 17773149"/>
              <a:gd name="connsiteX18" fmla="*/ 5433686 w 23059369"/>
              <a:gd name="connsiteY18" fmla="*/ 2 h 17773149"/>
              <a:gd name="connsiteX19" fmla="*/ 17625683 w 23059369"/>
              <a:gd name="connsiteY19" fmla="*/ 2 h 1777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059369" h="17773149">
                <a:moveTo>
                  <a:pt x="5433686" y="5433687"/>
                </a:moveTo>
                <a:lnTo>
                  <a:pt x="5433686" y="12339464"/>
                </a:lnTo>
                <a:lnTo>
                  <a:pt x="17625683" y="12339464"/>
                </a:lnTo>
                <a:lnTo>
                  <a:pt x="17625683" y="5433687"/>
                </a:lnTo>
                <a:close/>
                <a:moveTo>
                  <a:pt x="17625683" y="0"/>
                </a:moveTo>
                <a:lnTo>
                  <a:pt x="23059369" y="0"/>
                </a:lnTo>
                <a:lnTo>
                  <a:pt x="23059369" y="2"/>
                </a:lnTo>
                <a:lnTo>
                  <a:pt x="23059369" y="5433687"/>
                </a:lnTo>
                <a:lnTo>
                  <a:pt x="23059369" y="12339464"/>
                </a:lnTo>
                <a:lnTo>
                  <a:pt x="23059369" y="17773148"/>
                </a:lnTo>
                <a:lnTo>
                  <a:pt x="23059369" y="17773149"/>
                </a:lnTo>
                <a:lnTo>
                  <a:pt x="5433686" y="17773149"/>
                </a:lnTo>
                <a:lnTo>
                  <a:pt x="1" y="17773149"/>
                </a:lnTo>
                <a:lnTo>
                  <a:pt x="0" y="17773149"/>
                </a:lnTo>
                <a:lnTo>
                  <a:pt x="0" y="12339464"/>
                </a:lnTo>
                <a:lnTo>
                  <a:pt x="1" y="12339464"/>
                </a:lnTo>
                <a:lnTo>
                  <a:pt x="1" y="5433687"/>
                </a:lnTo>
                <a:lnTo>
                  <a:pt x="1" y="2"/>
                </a:lnTo>
                <a:lnTo>
                  <a:pt x="5433686" y="2"/>
                </a:lnTo>
                <a:lnTo>
                  <a:pt x="17625683" y="2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4B3ABE7-081A-408B-AF2E-64D1DED17E26}"/>
              </a:ext>
            </a:extLst>
          </p:cNvPr>
          <p:cNvSpPr/>
          <p:nvPr/>
        </p:nvSpPr>
        <p:spPr>
          <a:xfrm>
            <a:off x="8857107" y="2431906"/>
            <a:ext cx="868305" cy="85103"/>
          </a:xfrm>
          <a:prstGeom prst="rect">
            <a:avLst/>
          </a:prstGeom>
          <a:solidFill>
            <a:srgbClr val="E6E6E6">
              <a:alpha val="89804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155BC4-5189-4835-9D36-4B61ED0C70CB}"/>
              </a:ext>
            </a:extLst>
          </p:cNvPr>
          <p:cNvSpPr txBox="1"/>
          <p:nvPr/>
        </p:nvSpPr>
        <p:spPr>
          <a:xfrm>
            <a:off x="9015517" y="1520768"/>
            <a:ext cx="2133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314, PLANET E, DREAM  SUBDV. </a:t>
            </a:r>
          </a:p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SB-1965</a:t>
            </a:r>
            <a:endParaRPr lang="en-US" b="1" dirty="0">
              <a:solidFill>
                <a:srgbClr val="E6E6E6"/>
              </a:solidFill>
              <a:latin typeface="DINPro-Bold" panose="02000503030000020004" pitchFamily="50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CDBE320-49A5-4402-805B-1C8D406C34FE}"/>
              </a:ext>
            </a:extLst>
          </p:cNvPr>
          <p:cNvSpPr/>
          <p:nvPr/>
        </p:nvSpPr>
        <p:spPr>
          <a:xfrm>
            <a:off x="1" y="6074890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i="1" dirty="0">
                <a:solidFill>
                  <a:srgbClr val="E6E6E6"/>
                </a:solidFill>
                <a:latin typeface="Museo Sans 500" panose="02000000000000000000" pitchFamily="50" charset="0"/>
              </a:rPr>
              <a:t>The Planet E MODERN A PENTHOUSE will be a hotel-inspired residential development.</a:t>
            </a:r>
            <a:endParaRPr lang="en-US" i="1" dirty="0">
              <a:solidFill>
                <a:srgbClr val="E6E6E6"/>
              </a:solidFill>
              <a:latin typeface="Museo Sans 5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88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33">
        <p:fade/>
      </p:transition>
    </mc:Choice>
    <mc:Fallback xmlns="">
      <p:transition spd="med" advTm="67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07565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10547 -0.00162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5" grpId="0"/>
      <p:bldP spid="60" grpId="0"/>
      <p:bldP spid="61" grpId="0"/>
      <p:bldP spid="63" grpId="0" animBg="1"/>
      <p:bldP spid="3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kitchen with wooden cabinets and a dining room table&#10;&#10;Description generated with high confidence">
            <a:extLst>
              <a:ext uri="{FF2B5EF4-FFF2-40B4-BE49-F238E27FC236}">
                <a16:creationId xmlns:a16="http://schemas.microsoft.com/office/drawing/2014/main" id="{2FF11B11-6C99-44B8-A02B-5C60542E07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5"/>
          <a:stretch/>
        </p:blipFill>
        <p:spPr>
          <a:xfrm>
            <a:off x="-10184" y="0"/>
            <a:ext cx="12192000" cy="708611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034A7B0-5535-4665-9DAC-7A63750752EB}"/>
              </a:ext>
            </a:extLst>
          </p:cNvPr>
          <p:cNvSpPr/>
          <p:nvPr/>
        </p:nvSpPr>
        <p:spPr>
          <a:xfrm flipV="1">
            <a:off x="8862924" y="2454126"/>
            <a:ext cx="2747010" cy="2882603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172734-F69E-4AD8-851D-3C30E12813CA}"/>
              </a:ext>
            </a:extLst>
          </p:cNvPr>
          <p:cNvGrpSpPr/>
          <p:nvPr/>
        </p:nvGrpSpPr>
        <p:grpSpPr>
          <a:xfrm>
            <a:off x="0" y="718819"/>
            <a:ext cx="12192000" cy="6139181"/>
            <a:chOff x="0" y="718819"/>
            <a:chExt cx="12192000" cy="613918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B79CF7-65A4-4BD1-AE96-89AD6AE628B5}"/>
                </a:ext>
              </a:extLst>
            </p:cNvPr>
            <p:cNvSpPr/>
            <p:nvPr/>
          </p:nvSpPr>
          <p:spPr>
            <a:xfrm>
              <a:off x="0" y="6012702"/>
              <a:ext cx="12192000" cy="845298"/>
            </a:xfrm>
            <a:prstGeom prst="rect">
              <a:avLst/>
            </a:prstGeom>
            <a:solidFill>
              <a:srgbClr val="0D2438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7D5727A-CA27-4E7C-BABF-DB9CAD5385E9}"/>
                </a:ext>
              </a:extLst>
            </p:cNvPr>
            <p:cNvSpPr/>
            <p:nvPr/>
          </p:nvSpPr>
          <p:spPr>
            <a:xfrm>
              <a:off x="0" y="5853756"/>
              <a:ext cx="12192000" cy="285426"/>
            </a:xfrm>
            <a:prstGeom prst="rect">
              <a:avLst/>
            </a:prstGeom>
            <a:solidFill>
              <a:srgbClr val="0D2438"/>
            </a:solidFill>
            <a:ln>
              <a:noFill/>
            </a:ln>
            <a:effectLst>
              <a:outerShdw blurRad="203200" dist="152400" dir="5280000" sx="127000" sy="127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 dirty="0">
                <a:solidFill>
                  <a:srgbClr val="E6E6E6"/>
                </a:solidFill>
                <a:latin typeface="Museo Sans 500" panose="020000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CA0236-6C34-4A02-981E-4F207F2ADD91}"/>
                </a:ext>
              </a:extLst>
            </p:cNvPr>
            <p:cNvSpPr/>
            <p:nvPr/>
          </p:nvSpPr>
          <p:spPr>
            <a:xfrm>
              <a:off x="1" y="5336125"/>
              <a:ext cx="12191999" cy="517630"/>
            </a:xfrm>
            <a:prstGeom prst="rect">
              <a:avLst/>
            </a:prstGeom>
            <a:solidFill>
              <a:srgbClr val="B9B7B9"/>
            </a:solidFill>
            <a:ln>
              <a:noFill/>
            </a:ln>
            <a:effectLst>
              <a:outerShdw blurRad="342900" dist="25400" dir="5580000" sx="79000" sy="7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44245D5-C2C3-49C7-B4AC-7D76E9176156}"/>
                </a:ext>
              </a:extLst>
            </p:cNvPr>
            <p:cNvGrpSpPr/>
            <p:nvPr/>
          </p:nvGrpSpPr>
          <p:grpSpPr>
            <a:xfrm>
              <a:off x="8857108" y="718819"/>
              <a:ext cx="3030092" cy="1735308"/>
              <a:chOff x="8857108" y="718819"/>
              <a:chExt cx="3030092" cy="173530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E034802-518C-4789-9C97-AF4BFE4292C9}"/>
                  </a:ext>
                </a:extLst>
              </p:cNvPr>
              <p:cNvSpPr/>
              <p:nvPr/>
            </p:nvSpPr>
            <p:spPr>
              <a:xfrm>
                <a:off x="8857108" y="718819"/>
                <a:ext cx="2752825" cy="1735308"/>
              </a:xfrm>
              <a:prstGeom prst="rect">
                <a:avLst/>
              </a:prstGeom>
              <a:solidFill>
                <a:srgbClr val="0D2438">
                  <a:alpha val="89804"/>
                </a:srgb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62B97A9-BCFB-42A7-87A0-FA235A6F1ADA}"/>
                  </a:ext>
                </a:extLst>
              </p:cNvPr>
              <p:cNvSpPr txBox="1"/>
              <p:nvPr/>
            </p:nvSpPr>
            <p:spPr>
              <a:xfrm>
                <a:off x="8936164" y="882789"/>
                <a:ext cx="2951036" cy="733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en-US" sz="2000" dirty="0">
                    <a:solidFill>
                      <a:srgbClr val="06B0CA"/>
                    </a:solidFill>
                    <a:latin typeface="Century Gothic" panose="020B0502020202020204" pitchFamily="34" charset="0"/>
                  </a:rPr>
                  <a:t>PLANET E MODERN B </a:t>
                </a:r>
              </a:p>
              <a:p>
                <a:pPr>
                  <a:lnSpc>
                    <a:spcPts val="2500"/>
                  </a:lnSpc>
                </a:pPr>
                <a:r>
                  <a:rPr lang="en-US" sz="2800" b="1" dirty="0">
                    <a:solidFill>
                      <a:srgbClr val="06B0CA"/>
                    </a:solidFill>
                    <a:latin typeface="DINPro-Bold" panose="02000503030000020004" pitchFamily="50" charset="0"/>
                  </a:rPr>
                  <a:t>PENTHOUSE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5CA4C67-AFE0-4C17-B6C7-C7D61CCFCA3F}"/>
                </a:ext>
              </a:extLst>
            </p:cNvPr>
            <p:cNvSpPr/>
            <p:nvPr/>
          </p:nvSpPr>
          <p:spPr>
            <a:xfrm>
              <a:off x="1268361" y="4940423"/>
              <a:ext cx="2493834" cy="404465"/>
            </a:xfrm>
            <a:prstGeom prst="rect">
              <a:avLst/>
            </a:prstGeom>
            <a:solidFill>
              <a:srgbClr val="0D2438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Century Gothic" panose="020B0502020202020204" pitchFamily="34" charset="0"/>
                </a:rPr>
                <a:t>$45,000,00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AB53DF8-7E23-4CF2-BBBA-8DF8BC3806DB}"/>
                </a:ext>
              </a:extLst>
            </p:cNvPr>
            <p:cNvSpPr/>
            <p:nvPr/>
          </p:nvSpPr>
          <p:spPr>
            <a:xfrm>
              <a:off x="1268359" y="4614339"/>
              <a:ext cx="2493835" cy="334207"/>
            </a:xfrm>
            <a:prstGeom prst="rect">
              <a:avLst/>
            </a:prstGeom>
            <a:solidFill>
              <a:srgbClr val="0D243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6B0CA"/>
                  </a:solidFill>
                  <a:latin typeface="DINPro-Bold" panose="02000503030000020004" pitchFamily="50" charset="0"/>
                </a:rPr>
                <a:t>FOR SALE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A184636-FCE9-4BF4-880B-C87DD6DCD67B}"/>
              </a:ext>
            </a:extLst>
          </p:cNvPr>
          <p:cNvSpPr txBox="1"/>
          <p:nvPr/>
        </p:nvSpPr>
        <p:spPr>
          <a:xfrm>
            <a:off x="8893552" y="5454238"/>
            <a:ext cx="131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D2438"/>
                </a:solidFill>
                <a:latin typeface="Museo Sans 500" panose="02000000000000000000" pitchFamily="50" charset="0"/>
              </a:rPr>
              <a:t>Bedroom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7CF3942-2FAD-4FFB-A773-85C1CAD7ED84}"/>
              </a:ext>
            </a:extLst>
          </p:cNvPr>
          <p:cNvGrpSpPr/>
          <p:nvPr/>
        </p:nvGrpSpPr>
        <p:grpSpPr>
          <a:xfrm>
            <a:off x="433534" y="5417524"/>
            <a:ext cx="11758466" cy="354833"/>
            <a:chOff x="635897" y="5552985"/>
            <a:chExt cx="11758466" cy="35483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6CAE0AD-4443-48DF-A358-91020867C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897" y="5586499"/>
              <a:ext cx="175746" cy="28780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F70E0E1-BCF4-4150-B648-F80A3A800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054" y="5552985"/>
              <a:ext cx="219376" cy="354833"/>
            </a:xfrm>
            <a:prstGeom prst="rect">
              <a:avLst/>
            </a:prstGeom>
          </p:spPr>
        </p:pic>
        <p:pic>
          <p:nvPicPr>
            <p:cNvPr id="30" name="Picture 29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1E7FE991-3235-410F-BF36-D228CBB15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503" y="5573865"/>
              <a:ext cx="401309" cy="31307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E5CB2DB-1D9D-44F5-AC30-21F94E869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8672" y="5616675"/>
              <a:ext cx="590798" cy="22745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D257B54-9462-44DF-AC26-AF1C760AF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3710" y="5566562"/>
              <a:ext cx="326533" cy="32767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A0A05C9-FF36-4C39-A1F9-31ADEFA21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885" y="5584880"/>
              <a:ext cx="219376" cy="29104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E87024-E5D8-4089-BB8D-E40297C4B503}"/>
                </a:ext>
              </a:extLst>
            </p:cNvPr>
            <p:cNvSpPr txBox="1"/>
            <p:nvPr/>
          </p:nvSpPr>
          <p:spPr>
            <a:xfrm>
              <a:off x="840148" y="5589698"/>
              <a:ext cx="12355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Car Park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9080600-7A2E-4901-8D38-22F2164B42B3}"/>
                </a:ext>
              </a:extLst>
            </p:cNvPr>
            <p:cNvSpPr txBox="1"/>
            <p:nvPr/>
          </p:nvSpPr>
          <p:spPr>
            <a:xfrm>
              <a:off x="2713492" y="5589699"/>
              <a:ext cx="12355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Bar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64A7225-34AA-4613-80C7-4ADA830ABB17}"/>
                </a:ext>
              </a:extLst>
            </p:cNvPr>
            <p:cNvSpPr txBox="1"/>
            <p:nvPr/>
          </p:nvSpPr>
          <p:spPr>
            <a:xfrm>
              <a:off x="4841391" y="5599224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Bathroom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0C5D6B-ADB6-4A7E-906E-90917EFC6F7E}"/>
                </a:ext>
              </a:extLst>
            </p:cNvPr>
            <p:cNvSpPr txBox="1"/>
            <p:nvPr/>
          </p:nvSpPr>
          <p:spPr>
            <a:xfrm>
              <a:off x="6785723" y="5589699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BBQ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E186573-3B96-492C-A1EC-679236B13419}"/>
                </a:ext>
              </a:extLst>
            </p:cNvPr>
            <p:cNvSpPr txBox="1"/>
            <p:nvPr/>
          </p:nvSpPr>
          <p:spPr>
            <a:xfrm>
              <a:off x="11074984" y="5580174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Big Space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5AABAB6-00E3-411A-8D8B-83244EB34823}"/>
              </a:ext>
            </a:extLst>
          </p:cNvPr>
          <p:cNvSpPr txBox="1"/>
          <p:nvPr/>
        </p:nvSpPr>
        <p:spPr>
          <a:xfrm>
            <a:off x="8956404" y="2639033"/>
            <a:ext cx="2292273" cy="621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dirty="0">
                <a:solidFill>
                  <a:srgbClr val="CAD200"/>
                </a:solidFill>
                <a:latin typeface="Century Gothic" panose="020B0502020202020204" pitchFamily="34" charset="0"/>
              </a:rPr>
              <a:t>AGENT</a:t>
            </a:r>
            <a:br>
              <a:rPr lang="en-US" sz="2400" dirty="0">
                <a:solidFill>
                  <a:srgbClr val="CAD200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rgbClr val="CAD200"/>
                </a:solidFill>
                <a:latin typeface="DINPro-Bold" panose="02000503030000020004" pitchFamily="50" charset="0"/>
              </a:rPr>
              <a:t>ANNA LOPEZ</a:t>
            </a:r>
            <a:endParaRPr lang="en-US" sz="2800" b="1" dirty="0">
              <a:solidFill>
                <a:srgbClr val="CAD200"/>
              </a:solidFill>
              <a:latin typeface="DINPro-Bold" panose="02000503030000020004" pitchFamily="50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1394850-AB10-4AF4-BE84-4BE6872E67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240" y="3314673"/>
            <a:ext cx="1944613" cy="1257216"/>
          </a:xfrm>
          <a:prstGeom prst="rect">
            <a:avLst/>
          </a:prstGeom>
          <a:ln w="57150">
            <a:solidFill>
              <a:srgbClr val="B9B7B9"/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36FC1C5-D214-4619-A921-15BD7A1E9A13}"/>
              </a:ext>
            </a:extLst>
          </p:cNvPr>
          <p:cNvSpPr txBox="1"/>
          <p:nvPr/>
        </p:nvSpPr>
        <p:spPr>
          <a:xfrm>
            <a:off x="8986603" y="4671471"/>
            <a:ext cx="3298162" cy="597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1-800-123-4567</a:t>
            </a:r>
          </a:p>
          <a:p>
            <a:pPr>
              <a:lnSpc>
                <a:spcPts val="2100"/>
              </a:lnSpc>
            </a:pPr>
            <a:r>
              <a:rPr lang="en-US" sz="1200" dirty="0">
                <a:solidFill>
                  <a:srgbClr val="E6E6E6"/>
                </a:solidFill>
                <a:latin typeface="Century Gothic" panose="020B0502020202020204" pitchFamily="34" charset="0"/>
              </a:rPr>
              <a:t>planeterealstateanna@gmail.com</a:t>
            </a:r>
            <a:endParaRPr lang="en-US" sz="1600" dirty="0">
              <a:solidFill>
                <a:srgbClr val="E6E6E6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BDA5D818-0DB2-4DBD-8B5B-DA751A06672E}"/>
              </a:ext>
            </a:extLst>
          </p:cNvPr>
          <p:cNvSpPr/>
          <p:nvPr/>
        </p:nvSpPr>
        <p:spPr>
          <a:xfrm>
            <a:off x="-5433684" y="-5457171"/>
            <a:ext cx="23059369" cy="17773149"/>
          </a:xfrm>
          <a:custGeom>
            <a:avLst/>
            <a:gdLst>
              <a:gd name="connsiteX0" fmla="*/ 5433686 w 23059369"/>
              <a:gd name="connsiteY0" fmla="*/ 5433687 h 17773149"/>
              <a:gd name="connsiteX1" fmla="*/ 5433686 w 23059369"/>
              <a:gd name="connsiteY1" fmla="*/ 12339464 h 17773149"/>
              <a:gd name="connsiteX2" fmla="*/ 17625683 w 23059369"/>
              <a:gd name="connsiteY2" fmla="*/ 12339464 h 17773149"/>
              <a:gd name="connsiteX3" fmla="*/ 17625683 w 23059369"/>
              <a:gd name="connsiteY3" fmla="*/ 5433687 h 17773149"/>
              <a:gd name="connsiteX4" fmla="*/ 17625683 w 23059369"/>
              <a:gd name="connsiteY4" fmla="*/ 0 h 17773149"/>
              <a:gd name="connsiteX5" fmla="*/ 23059369 w 23059369"/>
              <a:gd name="connsiteY5" fmla="*/ 0 h 17773149"/>
              <a:gd name="connsiteX6" fmla="*/ 23059369 w 23059369"/>
              <a:gd name="connsiteY6" fmla="*/ 2 h 17773149"/>
              <a:gd name="connsiteX7" fmla="*/ 23059369 w 23059369"/>
              <a:gd name="connsiteY7" fmla="*/ 5433687 h 17773149"/>
              <a:gd name="connsiteX8" fmla="*/ 23059369 w 23059369"/>
              <a:gd name="connsiteY8" fmla="*/ 12339464 h 17773149"/>
              <a:gd name="connsiteX9" fmla="*/ 23059369 w 23059369"/>
              <a:gd name="connsiteY9" fmla="*/ 17773148 h 17773149"/>
              <a:gd name="connsiteX10" fmla="*/ 23059369 w 23059369"/>
              <a:gd name="connsiteY10" fmla="*/ 17773149 h 17773149"/>
              <a:gd name="connsiteX11" fmla="*/ 5433686 w 23059369"/>
              <a:gd name="connsiteY11" fmla="*/ 17773149 h 17773149"/>
              <a:gd name="connsiteX12" fmla="*/ 1 w 23059369"/>
              <a:gd name="connsiteY12" fmla="*/ 17773149 h 17773149"/>
              <a:gd name="connsiteX13" fmla="*/ 0 w 23059369"/>
              <a:gd name="connsiteY13" fmla="*/ 17773149 h 17773149"/>
              <a:gd name="connsiteX14" fmla="*/ 0 w 23059369"/>
              <a:gd name="connsiteY14" fmla="*/ 12339464 h 17773149"/>
              <a:gd name="connsiteX15" fmla="*/ 1 w 23059369"/>
              <a:gd name="connsiteY15" fmla="*/ 12339464 h 17773149"/>
              <a:gd name="connsiteX16" fmla="*/ 1 w 23059369"/>
              <a:gd name="connsiteY16" fmla="*/ 5433687 h 17773149"/>
              <a:gd name="connsiteX17" fmla="*/ 1 w 23059369"/>
              <a:gd name="connsiteY17" fmla="*/ 2 h 17773149"/>
              <a:gd name="connsiteX18" fmla="*/ 5433686 w 23059369"/>
              <a:gd name="connsiteY18" fmla="*/ 2 h 17773149"/>
              <a:gd name="connsiteX19" fmla="*/ 17625683 w 23059369"/>
              <a:gd name="connsiteY19" fmla="*/ 2 h 1777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059369" h="17773149">
                <a:moveTo>
                  <a:pt x="5433686" y="5433687"/>
                </a:moveTo>
                <a:lnTo>
                  <a:pt x="5433686" y="12339464"/>
                </a:lnTo>
                <a:lnTo>
                  <a:pt x="17625683" y="12339464"/>
                </a:lnTo>
                <a:lnTo>
                  <a:pt x="17625683" y="5433687"/>
                </a:lnTo>
                <a:close/>
                <a:moveTo>
                  <a:pt x="17625683" y="0"/>
                </a:moveTo>
                <a:lnTo>
                  <a:pt x="23059369" y="0"/>
                </a:lnTo>
                <a:lnTo>
                  <a:pt x="23059369" y="2"/>
                </a:lnTo>
                <a:lnTo>
                  <a:pt x="23059369" y="5433687"/>
                </a:lnTo>
                <a:lnTo>
                  <a:pt x="23059369" y="12339464"/>
                </a:lnTo>
                <a:lnTo>
                  <a:pt x="23059369" y="17773148"/>
                </a:lnTo>
                <a:lnTo>
                  <a:pt x="23059369" y="17773149"/>
                </a:lnTo>
                <a:lnTo>
                  <a:pt x="5433686" y="17773149"/>
                </a:lnTo>
                <a:lnTo>
                  <a:pt x="1" y="17773149"/>
                </a:lnTo>
                <a:lnTo>
                  <a:pt x="0" y="17773149"/>
                </a:lnTo>
                <a:lnTo>
                  <a:pt x="0" y="12339464"/>
                </a:lnTo>
                <a:lnTo>
                  <a:pt x="1" y="12339464"/>
                </a:lnTo>
                <a:lnTo>
                  <a:pt x="1" y="5433687"/>
                </a:lnTo>
                <a:lnTo>
                  <a:pt x="1" y="2"/>
                </a:lnTo>
                <a:lnTo>
                  <a:pt x="5433686" y="2"/>
                </a:lnTo>
                <a:lnTo>
                  <a:pt x="17625683" y="2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1C27EE1-EB7A-4D03-875B-C47096B0869F}"/>
              </a:ext>
            </a:extLst>
          </p:cNvPr>
          <p:cNvSpPr/>
          <p:nvPr/>
        </p:nvSpPr>
        <p:spPr>
          <a:xfrm>
            <a:off x="9799367" y="2431906"/>
            <a:ext cx="868305" cy="85103"/>
          </a:xfrm>
          <a:prstGeom prst="rect">
            <a:avLst/>
          </a:prstGeom>
          <a:solidFill>
            <a:srgbClr val="E6E6E6">
              <a:alpha val="89804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DBE320-49A5-4402-805B-1C8D406C34FE}"/>
              </a:ext>
            </a:extLst>
          </p:cNvPr>
          <p:cNvSpPr/>
          <p:nvPr/>
        </p:nvSpPr>
        <p:spPr>
          <a:xfrm>
            <a:off x="1" y="6074890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i="1" dirty="0">
                <a:solidFill>
                  <a:srgbClr val="E6E6E6"/>
                </a:solidFill>
                <a:latin typeface="Museo Sans 500" panose="02000000000000000000" pitchFamily="50" charset="0"/>
              </a:rPr>
              <a:t>The Planet E MODERN  B PENTHOUSE will be a hotel-inspired residential development.</a:t>
            </a:r>
            <a:endParaRPr lang="en-US" i="1" dirty="0">
              <a:solidFill>
                <a:srgbClr val="E6E6E6"/>
              </a:solidFill>
              <a:latin typeface="Museo Sans 500" panose="02000000000000000000" pitchFamily="50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155BC4-5189-4835-9D36-4B61ED0C70CB}"/>
              </a:ext>
            </a:extLst>
          </p:cNvPr>
          <p:cNvSpPr txBox="1"/>
          <p:nvPr/>
        </p:nvSpPr>
        <p:spPr>
          <a:xfrm>
            <a:off x="9015517" y="1520768"/>
            <a:ext cx="2133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314, PLANET E, DREAM  SUBDV. </a:t>
            </a:r>
          </a:p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SB-1965</a:t>
            </a:r>
            <a:endParaRPr lang="en-US" b="1" dirty="0">
              <a:solidFill>
                <a:srgbClr val="E6E6E6"/>
              </a:solidFill>
              <a:latin typeface="DINPro-Bold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48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28">
        <p:fade/>
      </p:transition>
    </mc:Choice>
    <mc:Fallback xmlns="">
      <p:transition spd="med" advTm="54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7565 3.7037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9" grpId="0"/>
      <p:bldP spid="55" grpId="0"/>
      <p:bldP spid="35" grpId="0" animBg="1"/>
      <p:bldP spid="33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F11B11-6C99-44B8-A02B-5C60542E07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5132"/>
            <a:ext cx="12189915" cy="806313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034A7B0-5535-4665-9DAC-7A63750752EB}"/>
              </a:ext>
            </a:extLst>
          </p:cNvPr>
          <p:cNvSpPr/>
          <p:nvPr/>
        </p:nvSpPr>
        <p:spPr>
          <a:xfrm flipV="1">
            <a:off x="8862924" y="2454126"/>
            <a:ext cx="2747010" cy="2882603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4245D5-C2C3-49C7-B4AC-7D76E9176156}"/>
              </a:ext>
            </a:extLst>
          </p:cNvPr>
          <p:cNvGrpSpPr/>
          <p:nvPr/>
        </p:nvGrpSpPr>
        <p:grpSpPr>
          <a:xfrm>
            <a:off x="8857108" y="718819"/>
            <a:ext cx="3164402" cy="1735308"/>
            <a:chOff x="8857108" y="718819"/>
            <a:chExt cx="3164402" cy="173530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034802-518C-4789-9C97-AF4BFE4292C9}"/>
                </a:ext>
              </a:extLst>
            </p:cNvPr>
            <p:cNvSpPr/>
            <p:nvPr/>
          </p:nvSpPr>
          <p:spPr>
            <a:xfrm>
              <a:off x="8857108" y="718819"/>
              <a:ext cx="2752825" cy="1735308"/>
            </a:xfrm>
            <a:prstGeom prst="rect">
              <a:avLst/>
            </a:prstGeom>
            <a:solidFill>
              <a:srgbClr val="0D2438">
                <a:alpha val="89804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62B97A9-BCFB-42A7-87A0-FA235A6F1ADA}"/>
                </a:ext>
              </a:extLst>
            </p:cNvPr>
            <p:cNvSpPr txBox="1"/>
            <p:nvPr/>
          </p:nvSpPr>
          <p:spPr>
            <a:xfrm>
              <a:off x="8911449" y="882789"/>
              <a:ext cx="3110061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sz="2000" dirty="0">
                  <a:solidFill>
                    <a:srgbClr val="06B0CA"/>
                  </a:solidFill>
                  <a:latin typeface="Century Gothic" panose="020B0502020202020204" pitchFamily="34" charset="0"/>
                </a:rPr>
                <a:t>PLANET E MODERN C </a:t>
              </a:r>
            </a:p>
            <a:p>
              <a:pPr>
                <a:lnSpc>
                  <a:spcPts val="2500"/>
                </a:lnSpc>
              </a:pPr>
              <a:r>
                <a:rPr lang="en-US" sz="2800" b="1" dirty="0">
                  <a:solidFill>
                    <a:srgbClr val="06B0CA"/>
                  </a:solidFill>
                  <a:latin typeface="DINPro-Bold" panose="02000503030000020004" pitchFamily="50" charset="0"/>
                </a:rPr>
                <a:t>PENTHOUSE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2ED4B29-3F64-4CBB-8B5A-42D1FDF77315}"/>
              </a:ext>
            </a:extLst>
          </p:cNvPr>
          <p:cNvGrpSpPr/>
          <p:nvPr/>
        </p:nvGrpSpPr>
        <p:grpSpPr>
          <a:xfrm>
            <a:off x="0" y="4614339"/>
            <a:ext cx="12192000" cy="2243661"/>
            <a:chOff x="0" y="4614339"/>
            <a:chExt cx="12192000" cy="22436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B79CF7-65A4-4BD1-AE96-89AD6AE628B5}"/>
                </a:ext>
              </a:extLst>
            </p:cNvPr>
            <p:cNvSpPr/>
            <p:nvPr/>
          </p:nvSpPr>
          <p:spPr>
            <a:xfrm>
              <a:off x="0" y="6012702"/>
              <a:ext cx="12192000" cy="845298"/>
            </a:xfrm>
            <a:prstGeom prst="rect">
              <a:avLst/>
            </a:prstGeom>
            <a:solidFill>
              <a:srgbClr val="0D2438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7D5727A-CA27-4E7C-BABF-DB9CAD5385E9}"/>
                </a:ext>
              </a:extLst>
            </p:cNvPr>
            <p:cNvSpPr/>
            <p:nvPr/>
          </p:nvSpPr>
          <p:spPr>
            <a:xfrm>
              <a:off x="0" y="5853756"/>
              <a:ext cx="12192000" cy="285426"/>
            </a:xfrm>
            <a:prstGeom prst="rect">
              <a:avLst/>
            </a:prstGeom>
            <a:solidFill>
              <a:srgbClr val="0D2438"/>
            </a:solidFill>
            <a:ln>
              <a:noFill/>
            </a:ln>
            <a:effectLst>
              <a:outerShdw blurRad="203200" dist="152400" dir="5280000" sx="127000" sy="127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 dirty="0">
                <a:solidFill>
                  <a:srgbClr val="E6E6E6"/>
                </a:solidFill>
                <a:latin typeface="Museo Sans 500" panose="020000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CA0236-6C34-4A02-981E-4F207F2ADD91}"/>
                </a:ext>
              </a:extLst>
            </p:cNvPr>
            <p:cNvSpPr/>
            <p:nvPr/>
          </p:nvSpPr>
          <p:spPr>
            <a:xfrm>
              <a:off x="1" y="5336125"/>
              <a:ext cx="12191999" cy="517630"/>
            </a:xfrm>
            <a:prstGeom prst="rect">
              <a:avLst/>
            </a:prstGeom>
            <a:solidFill>
              <a:srgbClr val="B9B7B9"/>
            </a:solidFill>
            <a:ln>
              <a:noFill/>
            </a:ln>
            <a:effectLst>
              <a:outerShdw blurRad="342900" dist="25400" dir="5580000" sx="79000" sy="7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5CA4C67-AFE0-4C17-B6C7-C7D61CCFCA3F}"/>
                </a:ext>
              </a:extLst>
            </p:cNvPr>
            <p:cNvSpPr/>
            <p:nvPr/>
          </p:nvSpPr>
          <p:spPr>
            <a:xfrm>
              <a:off x="1268361" y="4940423"/>
              <a:ext cx="2493834" cy="404465"/>
            </a:xfrm>
            <a:prstGeom prst="rect">
              <a:avLst/>
            </a:prstGeom>
            <a:solidFill>
              <a:srgbClr val="0D2438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Century Gothic" panose="020B0502020202020204" pitchFamily="34" charset="0"/>
                </a:rPr>
                <a:t>$97,450,00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AB53DF8-7E23-4CF2-BBBA-8DF8BC3806DB}"/>
                </a:ext>
              </a:extLst>
            </p:cNvPr>
            <p:cNvSpPr/>
            <p:nvPr/>
          </p:nvSpPr>
          <p:spPr>
            <a:xfrm>
              <a:off x="1268359" y="4614339"/>
              <a:ext cx="2493835" cy="334207"/>
            </a:xfrm>
            <a:prstGeom prst="rect">
              <a:avLst/>
            </a:prstGeom>
            <a:solidFill>
              <a:srgbClr val="0D243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6B0CA"/>
                  </a:solidFill>
                  <a:latin typeface="DINPro-Bold" panose="02000503030000020004" pitchFamily="50" charset="0"/>
                </a:rPr>
                <a:t>FOR SALE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A184636-FCE9-4BF4-880B-C87DD6DCD67B}"/>
                </a:ext>
              </a:extLst>
            </p:cNvPr>
            <p:cNvSpPr txBox="1"/>
            <p:nvPr/>
          </p:nvSpPr>
          <p:spPr>
            <a:xfrm>
              <a:off x="8893552" y="5454238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Bedroom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7CF3942-2FAD-4FFB-A773-85C1CAD7ED84}"/>
                </a:ext>
              </a:extLst>
            </p:cNvPr>
            <p:cNvGrpSpPr/>
            <p:nvPr/>
          </p:nvGrpSpPr>
          <p:grpSpPr>
            <a:xfrm>
              <a:off x="433534" y="5417524"/>
              <a:ext cx="11758466" cy="354833"/>
              <a:chOff x="635897" y="5552985"/>
              <a:chExt cx="11758466" cy="354833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6CAE0AD-4443-48DF-A358-91020867C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897" y="5586499"/>
                <a:ext cx="175746" cy="28780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F70E0E1-BCF4-4150-B648-F80A3A8006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45054" y="5552985"/>
                <a:ext cx="219376" cy="354833"/>
              </a:xfrm>
              <a:prstGeom prst="rect">
                <a:avLst/>
              </a:prstGeom>
            </p:spPr>
          </p:pic>
          <p:pic>
            <p:nvPicPr>
              <p:cNvPr id="30" name="Picture 29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1E7FE991-3235-410F-BF36-D228CBB15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9503" y="5573865"/>
                <a:ext cx="401309" cy="313072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E5CB2DB-1D9D-44F5-AC30-21F94E869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8672" y="5616675"/>
                <a:ext cx="590798" cy="227452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6D257B54-9462-44DF-AC26-AF1C760AF4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63710" y="5566562"/>
                <a:ext cx="326533" cy="32767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DA0A05C9-FF36-4C39-A1F9-31ADEFA212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5885" y="5584880"/>
                <a:ext cx="219376" cy="291043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1E87024-E5D8-4089-BB8D-E40297C4B503}"/>
                  </a:ext>
                </a:extLst>
              </p:cNvPr>
              <p:cNvSpPr txBox="1"/>
              <p:nvPr/>
            </p:nvSpPr>
            <p:spPr>
              <a:xfrm>
                <a:off x="840148" y="5589698"/>
                <a:ext cx="12355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D2438"/>
                    </a:solidFill>
                    <a:latin typeface="Museo Sans 500" panose="02000000000000000000" pitchFamily="50" charset="0"/>
                  </a:rPr>
                  <a:t>Car Park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9080600-7A2E-4901-8D38-22F2164B42B3}"/>
                  </a:ext>
                </a:extLst>
              </p:cNvPr>
              <p:cNvSpPr txBox="1"/>
              <p:nvPr/>
            </p:nvSpPr>
            <p:spPr>
              <a:xfrm>
                <a:off x="2713492" y="5589699"/>
                <a:ext cx="12355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D2438"/>
                    </a:solidFill>
                    <a:latin typeface="Museo Sans 500" panose="02000000000000000000" pitchFamily="50" charset="0"/>
                  </a:rPr>
                  <a:t>Bar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64A7225-34AA-4613-80C7-4ADA830ABB17}"/>
                  </a:ext>
                </a:extLst>
              </p:cNvPr>
              <p:cNvSpPr txBox="1"/>
              <p:nvPr/>
            </p:nvSpPr>
            <p:spPr>
              <a:xfrm>
                <a:off x="4841391" y="5599224"/>
                <a:ext cx="13193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D2438"/>
                    </a:solidFill>
                    <a:latin typeface="Museo Sans 500" panose="02000000000000000000" pitchFamily="50" charset="0"/>
                  </a:rPr>
                  <a:t>Bathroom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B0C5D6B-ADB6-4A7E-906E-90917EFC6F7E}"/>
                  </a:ext>
                </a:extLst>
              </p:cNvPr>
              <p:cNvSpPr txBox="1"/>
              <p:nvPr/>
            </p:nvSpPr>
            <p:spPr>
              <a:xfrm>
                <a:off x="6785723" y="5589699"/>
                <a:ext cx="13193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D2438"/>
                    </a:solidFill>
                    <a:latin typeface="Museo Sans 500" panose="02000000000000000000" pitchFamily="50" charset="0"/>
                  </a:rPr>
                  <a:t>BBQ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E186573-3B96-492C-A1EC-679236B13419}"/>
                  </a:ext>
                </a:extLst>
              </p:cNvPr>
              <p:cNvSpPr txBox="1"/>
              <p:nvPr/>
            </p:nvSpPr>
            <p:spPr>
              <a:xfrm>
                <a:off x="11074984" y="5580174"/>
                <a:ext cx="13193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D2438"/>
                    </a:solidFill>
                    <a:latin typeface="Museo Sans 500" panose="02000000000000000000" pitchFamily="50" charset="0"/>
                  </a:rPr>
                  <a:t>Big Space</a:t>
                </a:r>
              </a:p>
            </p:txBody>
          </p: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5AABAB6-00E3-411A-8D8B-83244EB34823}"/>
              </a:ext>
            </a:extLst>
          </p:cNvPr>
          <p:cNvSpPr txBox="1"/>
          <p:nvPr/>
        </p:nvSpPr>
        <p:spPr>
          <a:xfrm>
            <a:off x="8956404" y="2639033"/>
            <a:ext cx="2292273" cy="621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dirty="0">
                <a:solidFill>
                  <a:srgbClr val="CAD200"/>
                </a:solidFill>
                <a:latin typeface="Century Gothic" panose="020B0502020202020204" pitchFamily="34" charset="0"/>
              </a:rPr>
              <a:t>AGENT</a:t>
            </a:r>
            <a:br>
              <a:rPr lang="en-US" sz="2400" dirty="0">
                <a:solidFill>
                  <a:srgbClr val="CAD200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rgbClr val="CAD200"/>
                </a:solidFill>
                <a:latin typeface="DINPro-Bold" panose="02000503030000020004" pitchFamily="50" charset="0"/>
              </a:rPr>
              <a:t>ANNA LOPEZ</a:t>
            </a:r>
            <a:endParaRPr lang="en-US" sz="2800" b="1" dirty="0">
              <a:solidFill>
                <a:srgbClr val="CAD200"/>
              </a:solidFill>
              <a:latin typeface="DINPro-Bold" panose="02000503030000020004" pitchFamily="50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2FC0CF0-D591-439C-B7FA-67BAAB6654E6}"/>
              </a:ext>
            </a:extLst>
          </p:cNvPr>
          <p:cNvSpPr/>
          <p:nvPr/>
        </p:nvSpPr>
        <p:spPr>
          <a:xfrm>
            <a:off x="10740673" y="2431906"/>
            <a:ext cx="868305" cy="85103"/>
          </a:xfrm>
          <a:prstGeom prst="rect">
            <a:avLst/>
          </a:prstGeom>
          <a:solidFill>
            <a:srgbClr val="E6E6E6">
              <a:alpha val="89804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1394850-AB10-4AF4-BE84-4BE6872E67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240" y="3314673"/>
            <a:ext cx="1944613" cy="1257216"/>
          </a:xfrm>
          <a:prstGeom prst="rect">
            <a:avLst/>
          </a:prstGeom>
          <a:ln w="57150">
            <a:solidFill>
              <a:srgbClr val="B9B7B9"/>
            </a:solidFill>
          </a:ln>
        </p:spPr>
      </p:pic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BDA5D818-0DB2-4DBD-8B5B-DA751A06672E}"/>
              </a:ext>
            </a:extLst>
          </p:cNvPr>
          <p:cNvSpPr/>
          <p:nvPr/>
        </p:nvSpPr>
        <p:spPr>
          <a:xfrm>
            <a:off x="-5433684" y="-5457171"/>
            <a:ext cx="23059369" cy="17773149"/>
          </a:xfrm>
          <a:custGeom>
            <a:avLst/>
            <a:gdLst>
              <a:gd name="connsiteX0" fmla="*/ 5433686 w 23059369"/>
              <a:gd name="connsiteY0" fmla="*/ 5433687 h 17773149"/>
              <a:gd name="connsiteX1" fmla="*/ 5433686 w 23059369"/>
              <a:gd name="connsiteY1" fmla="*/ 12339464 h 17773149"/>
              <a:gd name="connsiteX2" fmla="*/ 17625683 w 23059369"/>
              <a:gd name="connsiteY2" fmla="*/ 12339464 h 17773149"/>
              <a:gd name="connsiteX3" fmla="*/ 17625683 w 23059369"/>
              <a:gd name="connsiteY3" fmla="*/ 5433687 h 17773149"/>
              <a:gd name="connsiteX4" fmla="*/ 17625683 w 23059369"/>
              <a:gd name="connsiteY4" fmla="*/ 0 h 17773149"/>
              <a:gd name="connsiteX5" fmla="*/ 23059369 w 23059369"/>
              <a:gd name="connsiteY5" fmla="*/ 0 h 17773149"/>
              <a:gd name="connsiteX6" fmla="*/ 23059369 w 23059369"/>
              <a:gd name="connsiteY6" fmla="*/ 2 h 17773149"/>
              <a:gd name="connsiteX7" fmla="*/ 23059369 w 23059369"/>
              <a:gd name="connsiteY7" fmla="*/ 5433687 h 17773149"/>
              <a:gd name="connsiteX8" fmla="*/ 23059369 w 23059369"/>
              <a:gd name="connsiteY8" fmla="*/ 12339464 h 17773149"/>
              <a:gd name="connsiteX9" fmla="*/ 23059369 w 23059369"/>
              <a:gd name="connsiteY9" fmla="*/ 17773148 h 17773149"/>
              <a:gd name="connsiteX10" fmla="*/ 23059369 w 23059369"/>
              <a:gd name="connsiteY10" fmla="*/ 17773149 h 17773149"/>
              <a:gd name="connsiteX11" fmla="*/ 5433686 w 23059369"/>
              <a:gd name="connsiteY11" fmla="*/ 17773149 h 17773149"/>
              <a:gd name="connsiteX12" fmla="*/ 1 w 23059369"/>
              <a:gd name="connsiteY12" fmla="*/ 17773149 h 17773149"/>
              <a:gd name="connsiteX13" fmla="*/ 0 w 23059369"/>
              <a:gd name="connsiteY13" fmla="*/ 17773149 h 17773149"/>
              <a:gd name="connsiteX14" fmla="*/ 0 w 23059369"/>
              <a:gd name="connsiteY14" fmla="*/ 12339464 h 17773149"/>
              <a:gd name="connsiteX15" fmla="*/ 1 w 23059369"/>
              <a:gd name="connsiteY15" fmla="*/ 12339464 h 17773149"/>
              <a:gd name="connsiteX16" fmla="*/ 1 w 23059369"/>
              <a:gd name="connsiteY16" fmla="*/ 5433687 h 17773149"/>
              <a:gd name="connsiteX17" fmla="*/ 1 w 23059369"/>
              <a:gd name="connsiteY17" fmla="*/ 2 h 17773149"/>
              <a:gd name="connsiteX18" fmla="*/ 5433686 w 23059369"/>
              <a:gd name="connsiteY18" fmla="*/ 2 h 17773149"/>
              <a:gd name="connsiteX19" fmla="*/ 17625683 w 23059369"/>
              <a:gd name="connsiteY19" fmla="*/ 2 h 1777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059369" h="17773149">
                <a:moveTo>
                  <a:pt x="5433686" y="5433687"/>
                </a:moveTo>
                <a:lnTo>
                  <a:pt x="5433686" y="12339464"/>
                </a:lnTo>
                <a:lnTo>
                  <a:pt x="17625683" y="12339464"/>
                </a:lnTo>
                <a:lnTo>
                  <a:pt x="17625683" y="5433687"/>
                </a:lnTo>
                <a:close/>
                <a:moveTo>
                  <a:pt x="17625683" y="0"/>
                </a:moveTo>
                <a:lnTo>
                  <a:pt x="23059369" y="0"/>
                </a:lnTo>
                <a:lnTo>
                  <a:pt x="23059369" y="2"/>
                </a:lnTo>
                <a:lnTo>
                  <a:pt x="23059369" y="5433687"/>
                </a:lnTo>
                <a:lnTo>
                  <a:pt x="23059369" y="12339464"/>
                </a:lnTo>
                <a:lnTo>
                  <a:pt x="23059369" y="17773148"/>
                </a:lnTo>
                <a:lnTo>
                  <a:pt x="23059369" y="17773149"/>
                </a:lnTo>
                <a:lnTo>
                  <a:pt x="5433686" y="17773149"/>
                </a:lnTo>
                <a:lnTo>
                  <a:pt x="1" y="17773149"/>
                </a:lnTo>
                <a:lnTo>
                  <a:pt x="0" y="17773149"/>
                </a:lnTo>
                <a:lnTo>
                  <a:pt x="0" y="12339464"/>
                </a:lnTo>
                <a:lnTo>
                  <a:pt x="1" y="12339464"/>
                </a:lnTo>
                <a:lnTo>
                  <a:pt x="1" y="5433687"/>
                </a:lnTo>
                <a:lnTo>
                  <a:pt x="1" y="2"/>
                </a:lnTo>
                <a:lnTo>
                  <a:pt x="5433686" y="2"/>
                </a:lnTo>
                <a:lnTo>
                  <a:pt x="17625683" y="2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155BC4-5189-4835-9D36-4B61ED0C70CB}"/>
              </a:ext>
            </a:extLst>
          </p:cNvPr>
          <p:cNvSpPr txBox="1"/>
          <p:nvPr/>
        </p:nvSpPr>
        <p:spPr>
          <a:xfrm>
            <a:off x="9015517" y="1520768"/>
            <a:ext cx="2133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314, PLANET E, DREAM  SUBDV. </a:t>
            </a:r>
          </a:p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SB-1965</a:t>
            </a:r>
            <a:endParaRPr lang="en-US" b="1" dirty="0">
              <a:solidFill>
                <a:srgbClr val="E6E6E6"/>
              </a:solidFill>
              <a:latin typeface="DINPro-Bold" panose="02000503030000020004" pitchFamily="50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CDBE320-49A5-4402-805B-1C8D406C34FE}"/>
              </a:ext>
            </a:extLst>
          </p:cNvPr>
          <p:cNvSpPr/>
          <p:nvPr/>
        </p:nvSpPr>
        <p:spPr>
          <a:xfrm>
            <a:off x="1" y="6074890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i="1" dirty="0">
                <a:solidFill>
                  <a:srgbClr val="E6E6E6"/>
                </a:solidFill>
                <a:latin typeface="Museo Sans 500" panose="02000000000000000000" pitchFamily="50" charset="0"/>
              </a:rPr>
              <a:t>The Planet E MODERN  C PENTHOUSE will be a hotel-inspired residential development.</a:t>
            </a:r>
            <a:endParaRPr lang="en-US" i="1" dirty="0">
              <a:solidFill>
                <a:srgbClr val="E6E6E6"/>
              </a:solidFill>
              <a:latin typeface="Museo Sans 500" panose="02000000000000000000" pitchFamily="50" charset="0"/>
            </a:endParaRPr>
          </a:p>
        </p:txBody>
      </p:sp>
      <p:sp>
        <p:nvSpPr>
          <p:cNvPr id="36" name="Freeform: Shape 53">
            <a:extLst>
              <a:ext uri="{FF2B5EF4-FFF2-40B4-BE49-F238E27FC236}">
                <a16:creationId xmlns:a16="http://schemas.microsoft.com/office/drawing/2014/main" id="{BDA5D818-0DB2-4DBD-8B5B-DA751A06672E}"/>
              </a:ext>
            </a:extLst>
          </p:cNvPr>
          <p:cNvSpPr/>
          <p:nvPr/>
        </p:nvSpPr>
        <p:spPr>
          <a:xfrm>
            <a:off x="-5281284" y="-5304771"/>
            <a:ext cx="23059369" cy="17773149"/>
          </a:xfrm>
          <a:custGeom>
            <a:avLst/>
            <a:gdLst>
              <a:gd name="connsiteX0" fmla="*/ 5433686 w 23059369"/>
              <a:gd name="connsiteY0" fmla="*/ 5433687 h 17773149"/>
              <a:gd name="connsiteX1" fmla="*/ 5433686 w 23059369"/>
              <a:gd name="connsiteY1" fmla="*/ 12339464 h 17773149"/>
              <a:gd name="connsiteX2" fmla="*/ 17625683 w 23059369"/>
              <a:gd name="connsiteY2" fmla="*/ 12339464 h 17773149"/>
              <a:gd name="connsiteX3" fmla="*/ 17625683 w 23059369"/>
              <a:gd name="connsiteY3" fmla="*/ 5433687 h 17773149"/>
              <a:gd name="connsiteX4" fmla="*/ 17625683 w 23059369"/>
              <a:gd name="connsiteY4" fmla="*/ 0 h 17773149"/>
              <a:gd name="connsiteX5" fmla="*/ 23059369 w 23059369"/>
              <a:gd name="connsiteY5" fmla="*/ 0 h 17773149"/>
              <a:gd name="connsiteX6" fmla="*/ 23059369 w 23059369"/>
              <a:gd name="connsiteY6" fmla="*/ 2 h 17773149"/>
              <a:gd name="connsiteX7" fmla="*/ 23059369 w 23059369"/>
              <a:gd name="connsiteY7" fmla="*/ 5433687 h 17773149"/>
              <a:gd name="connsiteX8" fmla="*/ 23059369 w 23059369"/>
              <a:gd name="connsiteY8" fmla="*/ 12339464 h 17773149"/>
              <a:gd name="connsiteX9" fmla="*/ 23059369 w 23059369"/>
              <a:gd name="connsiteY9" fmla="*/ 17773148 h 17773149"/>
              <a:gd name="connsiteX10" fmla="*/ 23059369 w 23059369"/>
              <a:gd name="connsiteY10" fmla="*/ 17773149 h 17773149"/>
              <a:gd name="connsiteX11" fmla="*/ 5433686 w 23059369"/>
              <a:gd name="connsiteY11" fmla="*/ 17773149 h 17773149"/>
              <a:gd name="connsiteX12" fmla="*/ 1 w 23059369"/>
              <a:gd name="connsiteY12" fmla="*/ 17773149 h 17773149"/>
              <a:gd name="connsiteX13" fmla="*/ 0 w 23059369"/>
              <a:gd name="connsiteY13" fmla="*/ 17773149 h 17773149"/>
              <a:gd name="connsiteX14" fmla="*/ 0 w 23059369"/>
              <a:gd name="connsiteY14" fmla="*/ 12339464 h 17773149"/>
              <a:gd name="connsiteX15" fmla="*/ 1 w 23059369"/>
              <a:gd name="connsiteY15" fmla="*/ 12339464 h 17773149"/>
              <a:gd name="connsiteX16" fmla="*/ 1 w 23059369"/>
              <a:gd name="connsiteY16" fmla="*/ 5433687 h 17773149"/>
              <a:gd name="connsiteX17" fmla="*/ 1 w 23059369"/>
              <a:gd name="connsiteY17" fmla="*/ 2 h 17773149"/>
              <a:gd name="connsiteX18" fmla="*/ 5433686 w 23059369"/>
              <a:gd name="connsiteY18" fmla="*/ 2 h 17773149"/>
              <a:gd name="connsiteX19" fmla="*/ 17625683 w 23059369"/>
              <a:gd name="connsiteY19" fmla="*/ 2 h 1777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059369" h="17773149">
                <a:moveTo>
                  <a:pt x="5433686" y="5433687"/>
                </a:moveTo>
                <a:lnTo>
                  <a:pt x="5433686" y="12339464"/>
                </a:lnTo>
                <a:lnTo>
                  <a:pt x="17625683" y="12339464"/>
                </a:lnTo>
                <a:lnTo>
                  <a:pt x="17625683" y="5433687"/>
                </a:lnTo>
                <a:close/>
                <a:moveTo>
                  <a:pt x="17625683" y="0"/>
                </a:moveTo>
                <a:lnTo>
                  <a:pt x="23059369" y="0"/>
                </a:lnTo>
                <a:lnTo>
                  <a:pt x="23059369" y="2"/>
                </a:lnTo>
                <a:lnTo>
                  <a:pt x="23059369" y="5433687"/>
                </a:lnTo>
                <a:lnTo>
                  <a:pt x="23059369" y="12339464"/>
                </a:lnTo>
                <a:lnTo>
                  <a:pt x="23059369" y="17773148"/>
                </a:lnTo>
                <a:lnTo>
                  <a:pt x="23059369" y="17773149"/>
                </a:lnTo>
                <a:lnTo>
                  <a:pt x="5433686" y="17773149"/>
                </a:lnTo>
                <a:lnTo>
                  <a:pt x="1" y="17773149"/>
                </a:lnTo>
                <a:lnTo>
                  <a:pt x="0" y="17773149"/>
                </a:lnTo>
                <a:lnTo>
                  <a:pt x="0" y="12339464"/>
                </a:lnTo>
                <a:lnTo>
                  <a:pt x="1" y="12339464"/>
                </a:lnTo>
                <a:lnTo>
                  <a:pt x="1" y="5433687"/>
                </a:lnTo>
                <a:lnTo>
                  <a:pt x="1" y="2"/>
                </a:lnTo>
                <a:lnTo>
                  <a:pt x="5433686" y="2"/>
                </a:lnTo>
                <a:lnTo>
                  <a:pt x="17625683" y="2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36FC1C5-D214-4619-A921-15BD7A1E9A13}"/>
              </a:ext>
            </a:extLst>
          </p:cNvPr>
          <p:cNvSpPr txBox="1"/>
          <p:nvPr/>
        </p:nvSpPr>
        <p:spPr>
          <a:xfrm>
            <a:off x="8986603" y="4671471"/>
            <a:ext cx="3298162" cy="597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1-800-123-4567</a:t>
            </a:r>
          </a:p>
          <a:p>
            <a:pPr>
              <a:lnSpc>
                <a:spcPts val="2100"/>
              </a:lnSpc>
            </a:pPr>
            <a:r>
              <a:rPr lang="en-US" sz="1200" dirty="0">
                <a:solidFill>
                  <a:srgbClr val="E6E6E6"/>
                </a:solidFill>
                <a:latin typeface="Century Gothic" panose="020B0502020202020204" pitchFamily="34" charset="0"/>
              </a:rPr>
              <a:t>planeterealstateanna@gmail.com</a:t>
            </a:r>
            <a:endParaRPr lang="en-US" sz="1600" dirty="0">
              <a:solidFill>
                <a:srgbClr val="E6E6E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26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65">
        <p:fade/>
      </p:transition>
    </mc:Choice>
    <mc:Fallback xmlns="">
      <p:transition spd="med" advTm="63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E18CA-1A99-4FFC-B38A-9302AFF59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717" y="-56864"/>
            <a:ext cx="12731100" cy="8492941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261651E-3147-4AB4-BC62-4190195AB512}"/>
              </a:ext>
            </a:extLst>
          </p:cNvPr>
          <p:cNvSpPr/>
          <p:nvPr/>
        </p:nvSpPr>
        <p:spPr>
          <a:xfrm>
            <a:off x="648151" y="2457232"/>
            <a:ext cx="2774454" cy="2872604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B79CF7-65A4-4BD1-AE96-89AD6AE628B5}"/>
              </a:ext>
            </a:extLst>
          </p:cNvPr>
          <p:cNvSpPr/>
          <p:nvPr/>
        </p:nvSpPr>
        <p:spPr>
          <a:xfrm>
            <a:off x="0" y="6012702"/>
            <a:ext cx="12192000" cy="875700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D5727A-CA27-4E7C-BABF-DB9CAD5385E9}"/>
              </a:ext>
            </a:extLst>
          </p:cNvPr>
          <p:cNvSpPr/>
          <p:nvPr/>
        </p:nvSpPr>
        <p:spPr>
          <a:xfrm>
            <a:off x="0" y="5853756"/>
            <a:ext cx="12192000" cy="285426"/>
          </a:xfrm>
          <a:prstGeom prst="rect">
            <a:avLst/>
          </a:prstGeom>
          <a:solidFill>
            <a:srgbClr val="0D2438"/>
          </a:solidFill>
          <a:ln>
            <a:noFill/>
          </a:ln>
          <a:effectLst>
            <a:outerShdw blurRad="203200" dist="152400" dir="5280000" sx="127000" sy="127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 dirty="0">
              <a:solidFill>
                <a:srgbClr val="E6E6E6"/>
              </a:solidFill>
              <a:latin typeface="Museo Sans 500" panose="02000000000000000000" pitchFamily="50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CA4C67-AFE0-4C17-B6C7-C7D61CCFCA3F}"/>
              </a:ext>
            </a:extLst>
          </p:cNvPr>
          <p:cNvSpPr/>
          <p:nvPr/>
        </p:nvSpPr>
        <p:spPr>
          <a:xfrm>
            <a:off x="8857107" y="4940423"/>
            <a:ext cx="2493834" cy="404465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$60,000,00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B53DF8-7E23-4CF2-BBBA-8DF8BC3806DB}"/>
              </a:ext>
            </a:extLst>
          </p:cNvPr>
          <p:cNvSpPr/>
          <p:nvPr/>
        </p:nvSpPr>
        <p:spPr>
          <a:xfrm>
            <a:off x="8857105" y="4614339"/>
            <a:ext cx="2493835" cy="334207"/>
          </a:xfrm>
          <a:prstGeom prst="rect">
            <a:avLst/>
          </a:prstGeom>
          <a:solidFill>
            <a:srgbClr val="0D243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6B0CA"/>
                </a:solidFill>
                <a:latin typeface="DINPro-Bold" panose="02000503030000020004" pitchFamily="50" charset="0"/>
              </a:rPr>
              <a:t>FOR SALE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CA0236-6C34-4A02-981E-4F207F2ADD91}"/>
              </a:ext>
            </a:extLst>
          </p:cNvPr>
          <p:cNvSpPr/>
          <p:nvPr/>
        </p:nvSpPr>
        <p:spPr>
          <a:xfrm>
            <a:off x="0" y="5336125"/>
            <a:ext cx="12192000" cy="517630"/>
          </a:xfrm>
          <a:prstGeom prst="rect">
            <a:avLst/>
          </a:prstGeom>
          <a:solidFill>
            <a:srgbClr val="B9B7B9"/>
          </a:solidFill>
          <a:ln>
            <a:noFill/>
          </a:ln>
          <a:effectLst>
            <a:outerShdw blurRad="342900" dist="25400" dir="5580000" sx="79000" sy="79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184636-FCE9-4BF4-880B-C87DD6DCD67B}"/>
              </a:ext>
            </a:extLst>
          </p:cNvPr>
          <p:cNvSpPr txBox="1"/>
          <p:nvPr/>
        </p:nvSpPr>
        <p:spPr>
          <a:xfrm>
            <a:off x="8864338" y="5454238"/>
            <a:ext cx="131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D2438"/>
                </a:solidFill>
                <a:latin typeface="Museo Sans 500" panose="02000000000000000000" pitchFamily="50" charset="0"/>
              </a:rPr>
              <a:t>Gym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F70E0E1-BCF4-4150-B648-F80A3A8006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50" y="5472465"/>
            <a:ext cx="286817" cy="2376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7FE991-3235-410F-BF36-D228CBB154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981" y="5463763"/>
            <a:ext cx="254352" cy="2536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E5CB2DB-1D9D-44F5-AC30-21F94E869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309" y="5508541"/>
            <a:ext cx="590798" cy="17279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257B54-9462-44DF-AC26-AF1C760AF4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47" y="5467388"/>
            <a:ext cx="326533" cy="2551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A0A05C9-FF36-4C39-A1F9-31ADEFA212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81" y="5451533"/>
            <a:ext cx="257910" cy="25862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1E87024-E5D8-4089-BB8D-E40297C4B503}"/>
              </a:ext>
            </a:extLst>
          </p:cNvPr>
          <p:cNvSpPr txBox="1"/>
          <p:nvPr/>
        </p:nvSpPr>
        <p:spPr>
          <a:xfrm>
            <a:off x="637785" y="5454237"/>
            <a:ext cx="1235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D2438"/>
                </a:solidFill>
                <a:latin typeface="Museo Sans 500" panose="02000000000000000000" pitchFamily="50" charset="0"/>
              </a:rPr>
              <a:t>Terrace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080600-7A2E-4901-8D38-22F2164B42B3}"/>
              </a:ext>
            </a:extLst>
          </p:cNvPr>
          <p:cNvSpPr txBox="1"/>
          <p:nvPr/>
        </p:nvSpPr>
        <p:spPr>
          <a:xfrm>
            <a:off x="2511129" y="5454238"/>
            <a:ext cx="1235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D2438"/>
                </a:solidFill>
                <a:latin typeface="Museo Sans 500" panose="02000000000000000000" pitchFamily="50" charset="0"/>
              </a:rPr>
              <a:t>Swimming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4A7225-34AA-4613-80C7-4ADA830ABB17}"/>
              </a:ext>
            </a:extLst>
          </p:cNvPr>
          <p:cNvSpPr txBox="1"/>
          <p:nvPr/>
        </p:nvSpPr>
        <p:spPr>
          <a:xfrm>
            <a:off x="4575077" y="5444713"/>
            <a:ext cx="131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D2438"/>
                </a:solidFill>
                <a:latin typeface="Museo Sans 500" panose="02000000000000000000" pitchFamily="50" charset="0"/>
              </a:rPr>
              <a:t>Offer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B0C5D6B-ADB6-4A7E-906E-90917EFC6F7E}"/>
              </a:ext>
            </a:extLst>
          </p:cNvPr>
          <p:cNvSpPr txBox="1"/>
          <p:nvPr/>
        </p:nvSpPr>
        <p:spPr>
          <a:xfrm>
            <a:off x="6583360" y="5454238"/>
            <a:ext cx="131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D2438"/>
                </a:solidFill>
                <a:latin typeface="Museo Sans 500" panose="02000000000000000000" pitchFamily="50" charset="0"/>
              </a:rPr>
              <a:t>Kitchen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186573-3B96-492C-A1EC-679236B13419}"/>
              </a:ext>
            </a:extLst>
          </p:cNvPr>
          <p:cNvSpPr txBox="1"/>
          <p:nvPr/>
        </p:nvSpPr>
        <p:spPr>
          <a:xfrm>
            <a:off x="10872621" y="5444713"/>
            <a:ext cx="131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D2438"/>
                </a:solidFill>
                <a:latin typeface="Museo Sans 500" panose="02000000000000000000" pitchFamily="50" charset="0"/>
              </a:rPr>
              <a:t>Garage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034802-518C-4789-9C97-AF4BFE4292C9}"/>
              </a:ext>
            </a:extLst>
          </p:cNvPr>
          <p:cNvSpPr/>
          <p:nvPr/>
        </p:nvSpPr>
        <p:spPr>
          <a:xfrm>
            <a:off x="648149" y="718819"/>
            <a:ext cx="2774454" cy="1738412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62B97A9-BCFB-42A7-87A0-FA235A6F1ADA}"/>
              </a:ext>
            </a:extLst>
          </p:cNvPr>
          <p:cNvSpPr txBox="1"/>
          <p:nvPr/>
        </p:nvSpPr>
        <p:spPr>
          <a:xfrm>
            <a:off x="665421" y="722148"/>
            <a:ext cx="3587775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000" dirty="0">
                <a:solidFill>
                  <a:srgbClr val="06B0CA"/>
                </a:solidFill>
                <a:latin typeface="Century Gothic" panose="020B0502020202020204" pitchFamily="34" charset="0"/>
              </a:rPr>
              <a:t>PLANET E </a:t>
            </a:r>
          </a:p>
          <a:p>
            <a:pPr>
              <a:lnSpc>
                <a:spcPts val="2500"/>
              </a:lnSpc>
            </a:pPr>
            <a:r>
              <a:rPr lang="en-US" sz="2000" dirty="0">
                <a:solidFill>
                  <a:srgbClr val="06B0CA"/>
                </a:solidFill>
                <a:latin typeface="Century Gothic" panose="020B0502020202020204" pitchFamily="34" charset="0"/>
              </a:rPr>
              <a:t>APARTMENT A</a:t>
            </a:r>
          </a:p>
          <a:p>
            <a:pPr>
              <a:lnSpc>
                <a:spcPts val="2500"/>
              </a:lnSpc>
            </a:pPr>
            <a:r>
              <a:rPr lang="en-US" sz="2800" b="1" dirty="0">
                <a:solidFill>
                  <a:srgbClr val="06B0CA"/>
                </a:solidFill>
                <a:latin typeface="DINPro-Bold" panose="02000503030000020004" pitchFamily="50" charset="0"/>
              </a:rPr>
              <a:t>BRICK HOUSE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155BC4-5189-4835-9D36-4B61ED0C70CB}"/>
              </a:ext>
            </a:extLst>
          </p:cNvPr>
          <p:cNvSpPr txBox="1"/>
          <p:nvPr/>
        </p:nvSpPr>
        <p:spPr>
          <a:xfrm>
            <a:off x="682990" y="1644338"/>
            <a:ext cx="2050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1A, King Halt, Planet E Town, - 001</a:t>
            </a:r>
            <a:endParaRPr lang="en-US" b="1" dirty="0">
              <a:solidFill>
                <a:srgbClr val="E6E6E6"/>
              </a:solidFill>
              <a:latin typeface="DINPro-Bold" panose="02000503030000020004" pitchFamily="50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AABAB6-00E3-411A-8D8B-83244EB34823}"/>
              </a:ext>
            </a:extLst>
          </p:cNvPr>
          <p:cNvSpPr txBox="1"/>
          <p:nvPr/>
        </p:nvSpPr>
        <p:spPr>
          <a:xfrm>
            <a:off x="747447" y="2639033"/>
            <a:ext cx="2515706" cy="62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dirty="0">
                <a:solidFill>
                  <a:srgbClr val="CAD200"/>
                </a:solidFill>
                <a:latin typeface="Century Gothic" panose="020B0502020202020204" pitchFamily="34" charset="0"/>
              </a:rPr>
              <a:t>SCHOOL &amp;</a:t>
            </a:r>
            <a:br>
              <a:rPr lang="en-US" sz="2400" dirty="0">
                <a:solidFill>
                  <a:srgbClr val="CAD200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rgbClr val="CAD200"/>
                </a:solidFill>
                <a:latin typeface="DINPro-Bold" panose="02000503030000020004" pitchFamily="50" charset="0"/>
              </a:rPr>
              <a:t>NEIGHBORHOOD</a:t>
            </a:r>
            <a:endParaRPr lang="en-US" sz="2800" b="1" dirty="0">
              <a:solidFill>
                <a:srgbClr val="CAD200"/>
              </a:solidFill>
              <a:latin typeface="DINPro-Bold" panose="02000503030000020004" pitchFamily="50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2FC0CF0-D591-439C-B7FA-67BAAB6654E6}"/>
              </a:ext>
            </a:extLst>
          </p:cNvPr>
          <p:cNvSpPr/>
          <p:nvPr/>
        </p:nvSpPr>
        <p:spPr>
          <a:xfrm>
            <a:off x="637785" y="2454126"/>
            <a:ext cx="868305" cy="85103"/>
          </a:xfrm>
          <a:prstGeom prst="rect">
            <a:avLst/>
          </a:prstGeom>
          <a:solidFill>
            <a:srgbClr val="E6E6E6">
              <a:alpha val="89804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1394850-AB10-4AF4-BE84-4BE6872E67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" y="3257726"/>
            <a:ext cx="2034919" cy="1356613"/>
          </a:xfrm>
          <a:prstGeom prst="rect">
            <a:avLst/>
          </a:prstGeom>
          <a:ln w="57150">
            <a:solidFill>
              <a:srgbClr val="B9B7B9"/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36FC1C5-D214-4619-A921-15BD7A1E9A13}"/>
              </a:ext>
            </a:extLst>
          </p:cNvPr>
          <p:cNvSpPr txBox="1"/>
          <p:nvPr/>
        </p:nvSpPr>
        <p:spPr>
          <a:xfrm>
            <a:off x="747447" y="4642237"/>
            <a:ext cx="238657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High Fun Theme Park</a:t>
            </a:r>
            <a:br>
              <a:rPr lang="en-US" sz="1600" b="1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E6E6E6"/>
                </a:solidFill>
                <a:latin typeface="DINPro-Bold" panose="02000503030000020004" pitchFamily="50" charset="0"/>
              </a:rPr>
              <a:t>4.3 Miles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BB9A54A-301B-4A3A-84D1-6C65C8A5DE2E}"/>
              </a:ext>
            </a:extLst>
          </p:cNvPr>
          <p:cNvSpPr/>
          <p:nvPr/>
        </p:nvSpPr>
        <p:spPr>
          <a:xfrm>
            <a:off x="-5433684" y="-5457171"/>
            <a:ext cx="23059369" cy="17773149"/>
          </a:xfrm>
          <a:custGeom>
            <a:avLst/>
            <a:gdLst>
              <a:gd name="connsiteX0" fmla="*/ 5433686 w 23059369"/>
              <a:gd name="connsiteY0" fmla="*/ 5433687 h 17773149"/>
              <a:gd name="connsiteX1" fmla="*/ 5433686 w 23059369"/>
              <a:gd name="connsiteY1" fmla="*/ 12339464 h 17773149"/>
              <a:gd name="connsiteX2" fmla="*/ 17625683 w 23059369"/>
              <a:gd name="connsiteY2" fmla="*/ 12339464 h 17773149"/>
              <a:gd name="connsiteX3" fmla="*/ 17625683 w 23059369"/>
              <a:gd name="connsiteY3" fmla="*/ 5433687 h 17773149"/>
              <a:gd name="connsiteX4" fmla="*/ 17625683 w 23059369"/>
              <a:gd name="connsiteY4" fmla="*/ 0 h 17773149"/>
              <a:gd name="connsiteX5" fmla="*/ 23059369 w 23059369"/>
              <a:gd name="connsiteY5" fmla="*/ 0 h 17773149"/>
              <a:gd name="connsiteX6" fmla="*/ 23059369 w 23059369"/>
              <a:gd name="connsiteY6" fmla="*/ 2 h 17773149"/>
              <a:gd name="connsiteX7" fmla="*/ 23059369 w 23059369"/>
              <a:gd name="connsiteY7" fmla="*/ 5433687 h 17773149"/>
              <a:gd name="connsiteX8" fmla="*/ 23059369 w 23059369"/>
              <a:gd name="connsiteY8" fmla="*/ 12339464 h 17773149"/>
              <a:gd name="connsiteX9" fmla="*/ 23059369 w 23059369"/>
              <a:gd name="connsiteY9" fmla="*/ 17773148 h 17773149"/>
              <a:gd name="connsiteX10" fmla="*/ 23059369 w 23059369"/>
              <a:gd name="connsiteY10" fmla="*/ 17773149 h 17773149"/>
              <a:gd name="connsiteX11" fmla="*/ 5433686 w 23059369"/>
              <a:gd name="connsiteY11" fmla="*/ 17773149 h 17773149"/>
              <a:gd name="connsiteX12" fmla="*/ 1 w 23059369"/>
              <a:gd name="connsiteY12" fmla="*/ 17773149 h 17773149"/>
              <a:gd name="connsiteX13" fmla="*/ 0 w 23059369"/>
              <a:gd name="connsiteY13" fmla="*/ 17773149 h 17773149"/>
              <a:gd name="connsiteX14" fmla="*/ 0 w 23059369"/>
              <a:gd name="connsiteY14" fmla="*/ 12339464 h 17773149"/>
              <a:gd name="connsiteX15" fmla="*/ 1 w 23059369"/>
              <a:gd name="connsiteY15" fmla="*/ 12339464 h 17773149"/>
              <a:gd name="connsiteX16" fmla="*/ 1 w 23059369"/>
              <a:gd name="connsiteY16" fmla="*/ 5433687 h 17773149"/>
              <a:gd name="connsiteX17" fmla="*/ 1 w 23059369"/>
              <a:gd name="connsiteY17" fmla="*/ 2 h 17773149"/>
              <a:gd name="connsiteX18" fmla="*/ 5433686 w 23059369"/>
              <a:gd name="connsiteY18" fmla="*/ 2 h 17773149"/>
              <a:gd name="connsiteX19" fmla="*/ 17625683 w 23059369"/>
              <a:gd name="connsiteY19" fmla="*/ 2 h 1777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059369" h="17773149">
                <a:moveTo>
                  <a:pt x="5433686" y="5433687"/>
                </a:moveTo>
                <a:lnTo>
                  <a:pt x="5433686" y="12339464"/>
                </a:lnTo>
                <a:lnTo>
                  <a:pt x="17625683" y="12339464"/>
                </a:lnTo>
                <a:lnTo>
                  <a:pt x="17625683" y="5433687"/>
                </a:lnTo>
                <a:close/>
                <a:moveTo>
                  <a:pt x="17625683" y="0"/>
                </a:moveTo>
                <a:lnTo>
                  <a:pt x="23059369" y="0"/>
                </a:lnTo>
                <a:lnTo>
                  <a:pt x="23059369" y="2"/>
                </a:lnTo>
                <a:lnTo>
                  <a:pt x="23059369" y="5433687"/>
                </a:lnTo>
                <a:lnTo>
                  <a:pt x="23059369" y="12339464"/>
                </a:lnTo>
                <a:lnTo>
                  <a:pt x="23059369" y="17773148"/>
                </a:lnTo>
                <a:lnTo>
                  <a:pt x="23059369" y="17773149"/>
                </a:lnTo>
                <a:lnTo>
                  <a:pt x="5433686" y="17773149"/>
                </a:lnTo>
                <a:lnTo>
                  <a:pt x="1" y="17773149"/>
                </a:lnTo>
                <a:lnTo>
                  <a:pt x="0" y="17773149"/>
                </a:lnTo>
                <a:lnTo>
                  <a:pt x="0" y="12339464"/>
                </a:lnTo>
                <a:lnTo>
                  <a:pt x="1" y="12339464"/>
                </a:lnTo>
                <a:lnTo>
                  <a:pt x="1" y="5433687"/>
                </a:lnTo>
                <a:lnTo>
                  <a:pt x="1" y="2"/>
                </a:lnTo>
                <a:lnTo>
                  <a:pt x="5433686" y="2"/>
                </a:lnTo>
                <a:lnTo>
                  <a:pt x="17625683" y="2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AD63FB4-5AF8-47AE-AECB-AD20390E32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47" y="5451533"/>
            <a:ext cx="283408" cy="26588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DBE320-49A5-4402-805B-1C8D406C34FE}"/>
              </a:ext>
            </a:extLst>
          </p:cNvPr>
          <p:cNvSpPr/>
          <p:nvPr/>
        </p:nvSpPr>
        <p:spPr>
          <a:xfrm>
            <a:off x="1" y="6074890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i="1" dirty="0">
                <a:solidFill>
                  <a:srgbClr val="E6E6E6"/>
                </a:solidFill>
                <a:latin typeface="Museo Sans 500" panose="02000000000000000000" pitchFamily="50" charset="0"/>
              </a:rPr>
              <a:t>The 4-storey Planet E Apartment A will be a Brick-inspired residential development that will rise beside schools &amp; neighborhood.  </a:t>
            </a:r>
            <a:endParaRPr lang="en-US" i="1" dirty="0">
              <a:solidFill>
                <a:srgbClr val="E6E6E6"/>
              </a:solidFill>
              <a:latin typeface="Museo Sans 5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76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268">
        <p:fade/>
      </p:transition>
    </mc:Choice>
    <mc:Fallback xmlns="">
      <p:transition advTm="52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path" presetSubtype="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00169 -0.17199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861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7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5" grpId="0" animBg="1"/>
      <p:bldP spid="21" grpId="0" animBg="1"/>
      <p:bldP spid="23" grpId="0" animBg="1"/>
      <p:bldP spid="24" grpId="0" animBg="1"/>
      <p:bldP spid="16" grpId="0" animBg="1"/>
      <p:bldP spid="44" grpId="0"/>
      <p:bldP spid="44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5" grpId="0"/>
      <p:bldP spid="45" grpId="1"/>
      <p:bldP spid="22" grpId="0" animBg="1"/>
      <p:bldP spid="47" grpId="0"/>
      <p:bldP spid="48" grpId="0"/>
      <p:bldP spid="49" grpId="0"/>
      <p:bldP spid="51" grpId="0" animBg="1"/>
      <p:bldP spid="55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E18CA-1A99-4FFC-B38A-9302AFF59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" y="-746505"/>
            <a:ext cx="12553718" cy="7981664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261651E-3147-4AB4-BC62-4190195AB512}"/>
              </a:ext>
            </a:extLst>
          </p:cNvPr>
          <p:cNvSpPr/>
          <p:nvPr/>
        </p:nvSpPr>
        <p:spPr>
          <a:xfrm>
            <a:off x="648151" y="2457232"/>
            <a:ext cx="2774454" cy="2872604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B79CF7-65A4-4BD1-AE96-89AD6AE628B5}"/>
              </a:ext>
            </a:extLst>
          </p:cNvPr>
          <p:cNvSpPr/>
          <p:nvPr/>
        </p:nvSpPr>
        <p:spPr>
          <a:xfrm>
            <a:off x="0" y="6012702"/>
            <a:ext cx="12192000" cy="875700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D5727A-CA27-4E7C-BABF-DB9CAD5385E9}"/>
              </a:ext>
            </a:extLst>
          </p:cNvPr>
          <p:cNvSpPr/>
          <p:nvPr/>
        </p:nvSpPr>
        <p:spPr>
          <a:xfrm>
            <a:off x="0" y="5853756"/>
            <a:ext cx="12192000" cy="285426"/>
          </a:xfrm>
          <a:prstGeom prst="rect">
            <a:avLst/>
          </a:prstGeom>
          <a:solidFill>
            <a:srgbClr val="0D2438"/>
          </a:solidFill>
          <a:ln>
            <a:noFill/>
          </a:ln>
          <a:effectLst>
            <a:outerShdw blurRad="203200" dist="152400" dir="5280000" sx="127000" sy="127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 dirty="0">
              <a:solidFill>
                <a:srgbClr val="E6E6E6"/>
              </a:solidFill>
              <a:latin typeface="Museo Sans 500" panose="02000000000000000000" pitchFamily="50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CA4C67-AFE0-4C17-B6C7-C7D61CCFCA3F}"/>
              </a:ext>
            </a:extLst>
          </p:cNvPr>
          <p:cNvSpPr/>
          <p:nvPr/>
        </p:nvSpPr>
        <p:spPr>
          <a:xfrm>
            <a:off x="8857107" y="4940423"/>
            <a:ext cx="2493834" cy="404465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$70,000,00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B53DF8-7E23-4CF2-BBBA-8DF8BC3806DB}"/>
              </a:ext>
            </a:extLst>
          </p:cNvPr>
          <p:cNvSpPr/>
          <p:nvPr/>
        </p:nvSpPr>
        <p:spPr>
          <a:xfrm>
            <a:off x="8857105" y="4614339"/>
            <a:ext cx="2493835" cy="334207"/>
          </a:xfrm>
          <a:prstGeom prst="rect">
            <a:avLst/>
          </a:prstGeom>
          <a:solidFill>
            <a:srgbClr val="0D243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6B0CA"/>
                </a:solidFill>
                <a:latin typeface="DINPro-Bold" panose="02000503030000020004" pitchFamily="50" charset="0"/>
              </a:rPr>
              <a:t>FOR SALE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CA0236-6C34-4A02-981E-4F207F2ADD91}"/>
              </a:ext>
            </a:extLst>
          </p:cNvPr>
          <p:cNvSpPr/>
          <p:nvPr/>
        </p:nvSpPr>
        <p:spPr>
          <a:xfrm>
            <a:off x="0" y="5336125"/>
            <a:ext cx="12192000" cy="517630"/>
          </a:xfrm>
          <a:prstGeom prst="rect">
            <a:avLst/>
          </a:prstGeom>
          <a:solidFill>
            <a:srgbClr val="B9B7B9"/>
          </a:solidFill>
          <a:ln>
            <a:noFill/>
          </a:ln>
          <a:effectLst>
            <a:outerShdw blurRad="342900" dist="25400" dir="5580000" sx="79000" sy="79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034802-518C-4789-9C97-AF4BFE4292C9}"/>
              </a:ext>
            </a:extLst>
          </p:cNvPr>
          <p:cNvSpPr/>
          <p:nvPr/>
        </p:nvSpPr>
        <p:spPr>
          <a:xfrm>
            <a:off x="648149" y="718819"/>
            <a:ext cx="2774454" cy="1738412"/>
          </a:xfrm>
          <a:prstGeom prst="rect">
            <a:avLst/>
          </a:prstGeom>
          <a:solidFill>
            <a:srgbClr val="0D2438">
              <a:alpha val="89804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AABAB6-00E3-411A-8D8B-83244EB34823}"/>
              </a:ext>
            </a:extLst>
          </p:cNvPr>
          <p:cNvSpPr txBox="1"/>
          <p:nvPr/>
        </p:nvSpPr>
        <p:spPr>
          <a:xfrm>
            <a:off x="747447" y="2639033"/>
            <a:ext cx="2386573" cy="62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dirty="0">
                <a:solidFill>
                  <a:srgbClr val="CAD200"/>
                </a:solidFill>
                <a:latin typeface="Century Gothic" panose="020B0502020202020204" pitchFamily="34" charset="0"/>
              </a:rPr>
              <a:t>SCHOOL &amp;</a:t>
            </a:r>
            <a:br>
              <a:rPr lang="en-US" sz="2400" dirty="0">
                <a:solidFill>
                  <a:srgbClr val="CAD200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rgbClr val="CAD200"/>
                </a:solidFill>
                <a:latin typeface="DINPro-Bold" panose="02000503030000020004" pitchFamily="50" charset="0"/>
              </a:rPr>
              <a:t>NEIGHBORHOOD</a:t>
            </a:r>
            <a:endParaRPr lang="en-US" sz="2800" b="1" dirty="0">
              <a:solidFill>
                <a:srgbClr val="CAD200"/>
              </a:solidFill>
              <a:latin typeface="DINPro-Bold" panose="02000503030000020004" pitchFamily="50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2FC0CF0-D591-439C-B7FA-67BAAB6654E6}"/>
              </a:ext>
            </a:extLst>
          </p:cNvPr>
          <p:cNvSpPr/>
          <p:nvPr/>
        </p:nvSpPr>
        <p:spPr>
          <a:xfrm>
            <a:off x="637785" y="2454126"/>
            <a:ext cx="868305" cy="85103"/>
          </a:xfrm>
          <a:prstGeom prst="rect">
            <a:avLst/>
          </a:prstGeom>
          <a:solidFill>
            <a:srgbClr val="E6E6E6">
              <a:alpha val="89804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1394850-AB10-4AF4-BE84-4BE6872E67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9"/>
          <a:stretch/>
        </p:blipFill>
        <p:spPr>
          <a:xfrm>
            <a:off x="908404" y="3259020"/>
            <a:ext cx="1929879" cy="1351454"/>
          </a:xfrm>
          <a:prstGeom prst="rect">
            <a:avLst/>
          </a:prstGeom>
          <a:ln w="57150">
            <a:solidFill>
              <a:srgbClr val="B9B7B9"/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36FC1C5-D214-4619-A921-15BD7A1E9A13}"/>
              </a:ext>
            </a:extLst>
          </p:cNvPr>
          <p:cNvSpPr txBox="1"/>
          <p:nvPr/>
        </p:nvSpPr>
        <p:spPr>
          <a:xfrm>
            <a:off x="747447" y="4642237"/>
            <a:ext cx="238657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Rose Town Airport</a:t>
            </a:r>
            <a:br>
              <a:rPr lang="en-US" sz="1600" b="1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E6E6E6"/>
                </a:solidFill>
                <a:latin typeface="DINPro-Bold" panose="02000503030000020004" pitchFamily="50" charset="0"/>
              </a:rPr>
              <a:t>5.9 Miles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BB9A54A-301B-4A3A-84D1-6C65C8A5DE2E}"/>
              </a:ext>
            </a:extLst>
          </p:cNvPr>
          <p:cNvSpPr/>
          <p:nvPr/>
        </p:nvSpPr>
        <p:spPr>
          <a:xfrm>
            <a:off x="-5433684" y="-5457171"/>
            <a:ext cx="23059369" cy="17773149"/>
          </a:xfrm>
          <a:custGeom>
            <a:avLst/>
            <a:gdLst>
              <a:gd name="connsiteX0" fmla="*/ 5433686 w 23059369"/>
              <a:gd name="connsiteY0" fmla="*/ 5433687 h 17773149"/>
              <a:gd name="connsiteX1" fmla="*/ 5433686 w 23059369"/>
              <a:gd name="connsiteY1" fmla="*/ 12339464 h 17773149"/>
              <a:gd name="connsiteX2" fmla="*/ 17625683 w 23059369"/>
              <a:gd name="connsiteY2" fmla="*/ 12339464 h 17773149"/>
              <a:gd name="connsiteX3" fmla="*/ 17625683 w 23059369"/>
              <a:gd name="connsiteY3" fmla="*/ 5433687 h 17773149"/>
              <a:gd name="connsiteX4" fmla="*/ 17625683 w 23059369"/>
              <a:gd name="connsiteY4" fmla="*/ 0 h 17773149"/>
              <a:gd name="connsiteX5" fmla="*/ 23059369 w 23059369"/>
              <a:gd name="connsiteY5" fmla="*/ 0 h 17773149"/>
              <a:gd name="connsiteX6" fmla="*/ 23059369 w 23059369"/>
              <a:gd name="connsiteY6" fmla="*/ 2 h 17773149"/>
              <a:gd name="connsiteX7" fmla="*/ 23059369 w 23059369"/>
              <a:gd name="connsiteY7" fmla="*/ 5433687 h 17773149"/>
              <a:gd name="connsiteX8" fmla="*/ 23059369 w 23059369"/>
              <a:gd name="connsiteY8" fmla="*/ 12339464 h 17773149"/>
              <a:gd name="connsiteX9" fmla="*/ 23059369 w 23059369"/>
              <a:gd name="connsiteY9" fmla="*/ 17773148 h 17773149"/>
              <a:gd name="connsiteX10" fmla="*/ 23059369 w 23059369"/>
              <a:gd name="connsiteY10" fmla="*/ 17773149 h 17773149"/>
              <a:gd name="connsiteX11" fmla="*/ 5433686 w 23059369"/>
              <a:gd name="connsiteY11" fmla="*/ 17773149 h 17773149"/>
              <a:gd name="connsiteX12" fmla="*/ 1 w 23059369"/>
              <a:gd name="connsiteY12" fmla="*/ 17773149 h 17773149"/>
              <a:gd name="connsiteX13" fmla="*/ 0 w 23059369"/>
              <a:gd name="connsiteY13" fmla="*/ 17773149 h 17773149"/>
              <a:gd name="connsiteX14" fmla="*/ 0 w 23059369"/>
              <a:gd name="connsiteY14" fmla="*/ 12339464 h 17773149"/>
              <a:gd name="connsiteX15" fmla="*/ 1 w 23059369"/>
              <a:gd name="connsiteY15" fmla="*/ 12339464 h 17773149"/>
              <a:gd name="connsiteX16" fmla="*/ 1 w 23059369"/>
              <a:gd name="connsiteY16" fmla="*/ 5433687 h 17773149"/>
              <a:gd name="connsiteX17" fmla="*/ 1 w 23059369"/>
              <a:gd name="connsiteY17" fmla="*/ 2 h 17773149"/>
              <a:gd name="connsiteX18" fmla="*/ 5433686 w 23059369"/>
              <a:gd name="connsiteY18" fmla="*/ 2 h 17773149"/>
              <a:gd name="connsiteX19" fmla="*/ 17625683 w 23059369"/>
              <a:gd name="connsiteY19" fmla="*/ 2 h 1777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059369" h="17773149">
                <a:moveTo>
                  <a:pt x="5433686" y="5433687"/>
                </a:moveTo>
                <a:lnTo>
                  <a:pt x="5433686" y="12339464"/>
                </a:lnTo>
                <a:lnTo>
                  <a:pt x="17625683" y="12339464"/>
                </a:lnTo>
                <a:lnTo>
                  <a:pt x="17625683" y="5433687"/>
                </a:lnTo>
                <a:close/>
                <a:moveTo>
                  <a:pt x="17625683" y="0"/>
                </a:moveTo>
                <a:lnTo>
                  <a:pt x="23059369" y="0"/>
                </a:lnTo>
                <a:lnTo>
                  <a:pt x="23059369" y="2"/>
                </a:lnTo>
                <a:lnTo>
                  <a:pt x="23059369" y="5433687"/>
                </a:lnTo>
                <a:lnTo>
                  <a:pt x="23059369" y="12339464"/>
                </a:lnTo>
                <a:lnTo>
                  <a:pt x="23059369" y="17773148"/>
                </a:lnTo>
                <a:lnTo>
                  <a:pt x="23059369" y="17773149"/>
                </a:lnTo>
                <a:lnTo>
                  <a:pt x="5433686" y="17773149"/>
                </a:lnTo>
                <a:lnTo>
                  <a:pt x="1" y="17773149"/>
                </a:lnTo>
                <a:lnTo>
                  <a:pt x="0" y="17773149"/>
                </a:lnTo>
                <a:lnTo>
                  <a:pt x="0" y="12339464"/>
                </a:lnTo>
                <a:lnTo>
                  <a:pt x="1" y="12339464"/>
                </a:lnTo>
                <a:lnTo>
                  <a:pt x="1" y="5433687"/>
                </a:lnTo>
                <a:lnTo>
                  <a:pt x="1" y="2"/>
                </a:lnTo>
                <a:lnTo>
                  <a:pt x="5433686" y="2"/>
                </a:lnTo>
                <a:lnTo>
                  <a:pt x="17625683" y="2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4911DD3-8C64-462F-A521-3CA60E9DC9F2}"/>
              </a:ext>
            </a:extLst>
          </p:cNvPr>
          <p:cNvGrpSpPr/>
          <p:nvPr/>
        </p:nvGrpSpPr>
        <p:grpSpPr>
          <a:xfrm>
            <a:off x="368547" y="5444713"/>
            <a:ext cx="11823453" cy="317302"/>
            <a:chOff x="368547" y="5444713"/>
            <a:chExt cx="11823453" cy="31730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01E735A-3AA2-4D39-8759-1697B0A4CB3B}"/>
                </a:ext>
              </a:extLst>
            </p:cNvPr>
            <p:cNvSpPr txBox="1"/>
            <p:nvPr/>
          </p:nvSpPr>
          <p:spPr>
            <a:xfrm>
              <a:off x="8864338" y="5454238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Gym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B29C15C-B79D-4250-8ACC-B21D9599A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3350" y="5472465"/>
              <a:ext cx="286817" cy="23768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0BEE40A-0ABC-43E8-8EE1-8BEED206D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4981" y="5463763"/>
              <a:ext cx="254352" cy="253652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20B0DA1-F7F4-456F-AE00-F3A968B9F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6309" y="5508541"/>
              <a:ext cx="590798" cy="17279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1CE1F88-FD84-4045-810B-842AEB269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1347" y="5467388"/>
              <a:ext cx="326533" cy="25510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52A5CB1-4C45-4643-AEF3-3A247759B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4081" y="5451533"/>
              <a:ext cx="257910" cy="258622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7805678-1ED5-4127-9C96-C080B96F6F62}"/>
                </a:ext>
              </a:extLst>
            </p:cNvPr>
            <p:cNvSpPr txBox="1"/>
            <p:nvPr/>
          </p:nvSpPr>
          <p:spPr>
            <a:xfrm>
              <a:off x="637785" y="5454237"/>
              <a:ext cx="12355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Terrace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47148CB-11F4-46FA-AF1B-3811BB50AC21}"/>
                </a:ext>
              </a:extLst>
            </p:cNvPr>
            <p:cNvSpPr txBox="1"/>
            <p:nvPr/>
          </p:nvSpPr>
          <p:spPr>
            <a:xfrm>
              <a:off x="2511129" y="5454238"/>
              <a:ext cx="12355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Swimming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90D73B4-6FB0-47F1-87FF-40C8317FFCC3}"/>
                </a:ext>
              </a:extLst>
            </p:cNvPr>
            <p:cNvSpPr txBox="1"/>
            <p:nvPr/>
          </p:nvSpPr>
          <p:spPr>
            <a:xfrm>
              <a:off x="4575077" y="5444713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Offer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D6E18B4-3EE5-4885-B7CD-F22BA0954344}"/>
                </a:ext>
              </a:extLst>
            </p:cNvPr>
            <p:cNvSpPr txBox="1"/>
            <p:nvPr/>
          </p:nvSpPr>
          <p:spPr>
            <a:xfrm>
              <a:off x="6583360" y="5454238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Kitchen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B0F82EA-6F97-4F26-B3DB-49183EC725CD}"/>
                </a:ext>
              </a:extLst>
            </p:cNvPr>
            <p:cNvSpPr txBox="1"/>
            <p:nvPr/>
          </p:nvSpPr>
          <p:spPr>
            <a:xfrm>
              <a:off x="10872621" y="5444713"/>
              <a:ext cx="13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D2438"/>
                  </a:solidFill>
                  <a:latin typeface="Museo Sans 500" panose="02000000000000000000" pitchFamily="50" charset="0"/>
                </a:rPr>
                <a:t>Garage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02F3FFE-9E3A-4D7C-A1DA-ACA512293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47" y="5451533"/>
              <a:ext cx="283408" cy="265882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62B97A9-BCFB-42A7-87A0-FA235A6F1ADA}"/>
              </a:ext>
            </a:extLst>
          </p:cNvPr>
          <p:cNvSpPr txBox="1"/>
          <p:nvPr/>
        </p:nvSpPr>
        <p:spPr>
          <a:xfrm>
            <a:off x="665421" y="722148"/>
            <a:ext cx="3587775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000" dirty="0">
                <a:solidFill>
                  <a:srgbClr val="06B0CA"/>
                </a:solidFill>
                <a:latin typeface="Century Gothic" panose="020B0502020202020204" pitchFamily="34" charset="0"/>
              </a:rPr>
              <a:t>PLANET E </a:t>
            </a:r>
          </a:p>
          <a:p>
            <a:pPr>
              <a:lnSpc>
                <a:spcPts val="2500"/>
              </a:lnSpc>
            </a:pPr>
            <a:r>
              <a:rPr lang="en-US" sz="2000" dirty="0">
                <a:solidFill>
                  <a:srgbClr val="06B0CA"/>
                </a:solidFill>
                <a:latin typeface="Century Gothic" panose="020B0502020202020204" pitchFamily="34" charset="0"/>
              </a:rPr>
              <a:t>APARTMENT B</a:t>
            </a:r>
          </a:p>
          <a:p>
            <a:pPr>
              <a:lnSpc>
                <a:spcPts val="2500"/>
              </a:lnSpc>
            </a:pPr>
            <a:r>
              <a:rPr lang="en-US" sz="2800" b="1" dirty="0">
                <a:solidFill>
                  <a:srgbClr val="06B0CA"/>
                </a:solidFill>
                <a:latin typeface="DINPro-Bold" panose="02000503030000020004" pitchFamily="50" charset="0"/>
              </a:rPr>
              <a:t>BRICK HOUSE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155BC4-5189-4835-9D36-4B61ED0C70CB}"/>
              </a:ext>
            </a:extLst>
          </p:cNvPr>
          <p:cNvSpPr txBox="1"/>
          <p:nvPr/>
        </p:nvSpPr>
        <p:spPr>
          <a:xfrm>
            <a:off x="682990" y="1644338"/>
            <a:ext cx="2050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1A, King Halt, Planet E Town, - 002</a:t>
            </a:r>
            <a:endParaRPr lang="en-US" b="1" dirty="0">
              <a:solidFill>
                <a:srgbClr val="E6E6E6"/>
              </a:solidFill>
              <a:latin typeface="DINPro-Bold" panose="02000503030000020004" pitchFamily="50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DBE320-49A5-4402-805B-1C8D406C34FE}"/>
              </a:ext>
            </a:extLst>
          </p:cNvPr>
          <p:cNvSpPr/>
          <p:nvPr/>
        </p:nvSpPr>
        <p:spPr>
          <a:xfrm>
            <a:off x="1" y="6074890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i="1" dirty="0">
                <a:solidFill>
                  <a:srgbClr val="E6E6E6"/>
                </a:solidFill>
                <a:latin typeface="Museo Sans 500" panose="02000000000000000000" pitchFamily="50" charset="0"/>
              </a:rPr>
              <a:t>The 2-storey Planet E Apartment B will be a Brick-inspired residential development that will rise beside schools &amp; neighborhood.  </a:t>
            </a:r>
            <a:endParaRPr lang="en-US" i="1" dirty="0">
              <a:solidFill>
                <a:srgbClr val="E6E6E6"/>
              </a:solidFill>
              <a:latin typeface="Museo Sans 5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92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250">
        <p:fade/>
      </p:transition>
    </mc:Choice>
    <mc:Fallback xmlns="">
      <p:transition advTm="5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34" grpId="0"/>
      <p:bldP spid="35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2957</TotalTime>
  <Words>581</Words>
  <Application>Microsoft Office PowerPoint</Application>
  <PresentationFormat>Widescreen</PresentationFormat>
  <Paragraphs>186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Museo Sans 500</vt:lpstr>
      <vt:lpstr>Calibri Light</vt:lpstr>
      <vt:lpstr>DINPro-Bold</vt:lpstr>
      <vt:lpstr>Adobe Corporate ID Myriad</vt:lpstr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267</cp:revision>
  <dcterms:created xsi:type="dcterms:W3CDTF">2018-11-15T21:15:01Z</dcterms:created>
  <dcterms:modified xsi:type="dcterms:W3CDTF">2019-09-06T20:40:42Z</dcterms:modified>
</cp:coreProperties>
</file>